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Sniglet"/>
      <p:regular r:id="rId52"/>
    </p:embeddedFont>
    <p:embeddedFont>
      <p:font typeface="Dosis"/>
      <p:regular r:id="rId53"/>
      <p:bold r:id="rId54"/>
    </p:embeddedFont>
    <p:embeddedFont>
      <p:font typeface="Dosis Light"/>
      <p:regular r:id="rId55"/>
      <p:bold r:id="rId56"/>
    </p:embeddedFont>
    <p:embeddedFont>
      <p:font typeface="Dosis Medium"/>
      <p:regular r:id="rId57"/>
      <p:bold r:id="rId58"/>
    </p:embeddedFont>
    <p:embeddedFont>
      <p:font typeface="Space Grotesk Light"/>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SpaceGrotesk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Dosis-regular.fntdata"/><Relationship Id="rId52" Type="http://schemas.openxmlformats.org/officeDocument/2006/relationships/font" Target="fonts/Sniglet-regular.fntdata"/><Relationship Id="rId11" Type="http://schemas.openxmlformats.org/officeDocument/2006/relationships/slide" Target="slides/slide7.xml"/><Relationship Id="rId55" Type="http://schemas.openxmlformats.org/officeDocument/2006/relationships/font" Target="fonts/DosisLight-regular.fntdata"/><Relationship Id="rId10" Type="http://schemas.openxmlformats.org/officeDocument/2006/relationships/slide" Target="slides/slide6.xml"/><Relationship Id="rId54" Type="http://schemas.openxmlformats.org/officeDocument/2006/relationships/font" Target="fonts/Dosis-bold.fntdata"/><Relationship Id="rId13" Type="http://schemas.openxmlformats.org/officeDocument/2006/relationships/slide" Target="slides/slide9.xml"/><Relationship Id="rId57" Type="http://schemas.openxmlformats.org/officeDocument/2006/relationships/font" Target="fonts/DosisMedium-regular.fntdata"/><Relationship Id="rId12" Type="http://schemas.openxmlformats.org/officeDocument/2006/relationships/slide" Target="slides/slide8.xml"/><Relationship Id="rId56" Type="http://schemas.openxmlformats.org/officeDocument/2006/relationships/font" Target="fonts/DosisLight-bold.fntdata"/><Relationship Id="rId15" Type="http://schemas.openxmlformats.org/officeDocument/2006/relationships/slide" Target="slides/slide11.xml"/><Relationship Id="rId59" Type="http://schemas.openxmlformats.org/officeDocument/2006/relationships/font" Target="fonts/SpaceGroteskLight-regular.fntdata"/><Relationship Id="rId14" Type="http://schemas.openxmlformats.org/officeDocument/2006/relationships/slide" Target="slides/slide10.xml"/><Relationship Id="rId58" Type="http://schemas.openxmlformats.org/officeDocument/2006/relationships/font" Target="fonts/DosisMedium-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c845bd776_1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c845bd776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b1840e49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b1840e4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3b1840e490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3b1840e49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c845bd776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3c845bd776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b9c39fbfa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3b9c39fb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3b9c39fbf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3b9c39fb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b9c39fbfa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b9c39fbf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b9c39fbfa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b9c39fbf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b9c39fbfa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b9c39fbf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b9c39fbfa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3b9c39fbf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b9c39fbfa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3b9c39fbf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b9c39fbfa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3b9c39fbf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3b9c39fbfa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3b9c39fbf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b9c39fbfa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b9c39fbf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b9c39fbfa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b9c39fbf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68d5c2ed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68d5c2ed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368d5c2edc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368d5c2ed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368d5c2edc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368d5c2e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c9045111c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3c904511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3bd0988012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3bd09880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c8eb91e62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3c8eb91e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3c845bd77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3c845bd7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3b9c39fbfa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3b9c39fbf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b9c39fbfa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3b9c39fbf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3c8eb91e62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3c8eb91e6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c8eb91e62_2_5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c8eb91e62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3c8eb91e62_2_10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3c8eb91e62_2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3c8eb91e62_2_15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3c8eb91e62_2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c8eb91e62_2_2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3c8eb91e62_2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c8eb91e62_2_26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3c8eb91e62_2_2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3c8eb91e62_2_26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3c8eb91e62_2_2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3c845bd776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3c845bd77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3c8eb91e62_2_26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3c8eb91e62_2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3c8eb91e62_2_26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3c8eb91e62_2_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3c8eb91e62_2_26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3c8eb91e62_2_2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3c8eb91e62_2_26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3c8eb91e62_2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3c8eb91e62_2_26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3c8eb91e62_2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3c8eb91e62_2_26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3c8eb91e62_2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3c8eb91e62_2_3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3c8eb91e62_2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3c8eb91e62_2_3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3c8eb91e62_2_3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b9c39fbf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b9c39f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ae2d48d16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ae2d48d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b9c39fbfa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b9c39fb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61" name="Shape 161"/>
        <p:cNvGrpSpPr/>
        <p:nvPr/>
      </p:nvGrpSpPr>
      <p:grpSpPr>
        <a:xfrm>
          <a:off x="0" y="0"/>
          <a:ext cx="0" cy="0"/>
          <a:chOff x="0" y="0"/>
          <a:chExt cx="0" cy="0"/>
        </a:xfrm>
      </p:grpSpPr>
      <p:sp>
        <p:nvSpPr>
          <p:cNvPr id="162" name="Google Shape;162;p2"/>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4800"/>
              <a:buNone/>
              <a:defRPr b="0" sz="4800">
                <a:solidFill>
                  <a:schemeClr val="dk2"/>
                </a:solidFill>
              </a:defRPr>
            </a:lvl1pPr>
            <a:lvl2pPr lvl="1" algn="r">
              <a:spcBef>
                <a:spcPts val="0"/>
              </a:spcBef>
              <a:spcAft>
                <a:spcPts val="0"/>
              </a:spcAft>
              <a:buClr>
                <a:schemeClr val="dk2"/>
              </a:buClr>
              <a:buSzPts val="4800"/>
              <a:buNone/>
              <a:defRPr b="0" sz="4800">
                <a:solidFill>
                  <a:schemeClr val="dk2"/>
                </a:solidFill>
              </a:defRPr>
            </a:lvl2pPr>
            <a:lvl3pPr lvl="2" algn="r">
              <a:spcBef>
                <a:spcPts val="0"/>
              </a:spcBef>
              <a:spcAft>
                <a:spcPts val="0"/>
              </a:spcAft>
              <a:buClr>
                <a:schemeClr val="dk2"/>
              </a:buClr>
              <a:buSzPts val="4800"/>
              <a:buNone/>
              <a:defRPr b="0" sz="4800">
                <a:solidFill>
                  <a:schemeClr val="dk2"/>
                </a:solidFill>
              </a:defRPr>
            </a:lvl3pPr>
            <a:lvl4pPr lvl="3" algn="r">
              <a:spcBef>
                <a:spcPts val="0"/>
              </a:spcBef>
              <a:spcAft>
                <a:spcPts val="0"/>
              </a:spcAft>
              <a:buClr>
                <a:schemeClr val="dk2"/>
              </a:buClr>
              <a:buSzPts val="4800"/>
              <a:buNone/>
              <a:defRPr b="0" sz="4800">
                <a:solidFill>
                  <a:schemeClr val="dk2"/>
                </a:solidFill>
              </a:defRPr>
            </a:lvl4pPr>
            <a:lvl5pPr lvl="4" algn="r">
              <a:spcBef>
                <a:spcPts val="0"/>
              </a:spcBef>
              <a:spcAft>
                <a:spcPts val="0"/>
              </a:spcAft>
              <a:buClr>
                <a:schemeClr val="dk2"/>
              </a:buClr>
              <a:buSzPts val="4800"/>
              <a:buNone/>
              <a:defRPr b="0" sz="4800">
                <a:solidFill>
                  <a:schemeClr val="dk2"/>
                </a:solidFill>
              </a:defRPr>
            </a:lvl5pPr>
            <a:lvl6pPr lvl="5" algn="r">
              <a:spcBef>
                <a:spcPts val="0"/>
              </a:spcBef>
              <a:spcAft>
                <a:spcPts val="0"/>
              </a:spcAft>
              <a:buClr>
                <a:schemeClr val="dk2"/>
              </a:buClr>
              <a:buSzPts val="4800"/>
              <a:buNone/>
              <a:defRPr b="0" sz="4800">
                <a:solidFill>
                  <a:schemeClr val="dk2"/>
                </a:solidFill>
              </a:defRPr>
            </a:lvl6pPr>
            <a:lvl7pPr lvl="6" algn="r">
              <a:spcBef>
                <a:spcPts val="0"/>
              </a:spcBef>
              <a:spcAft>
                <a:spcPts val="0"/>
              </a:spcAft>
              <a:buClr>
                <a:schemeClr val="dk2"/>
              </a:buClr>
              <a:buSzPts val="4800"/>
              <a:buNone/>
              <a:defRPr b="0" sz="4800">
                <a:solidFill>
                  <a:schemeClr val="dk2"/>
                </a:solidFill>
              </a:defRPr>
            </a:lvl7pPr>
            <a:lvl8pPr lvl="7" algn="r">
              <a:spcBef>
                <a:spcPts val="0"/>
              </a:spcBef>
              <a:spcAft>
                <a:spcPts val="0"/>
              </a:spcAft>
              <a:buClr>
                <a:schemeClr val="dk2"/>
              </a:buClr>
              <a:buSzPts val="4800"/>
              <a:buNone/>
              <a:defRPr b="0" sz="4800">
                <a:solidFill>
                  <a:schemeClr val="dk2"/>
                </a:solidFill>
              </a:defRPr>
            </a:lvl8pPr>
            <a:lvl9pPr lvl="8" algn="r">
              <a:spcBef>
                <a:spcPts val="0"/>
              </a:spcBef>
              <a:spcAft>
                <a:spcPts val="0"/>
              </a:spcAft>
              <a:buClr>
                <a:schemeClr val="dk2"/>
              </a:buClr>
              <a:buSzPts val="4800"/>
              <a:buNone/>
              <a:defRPr b="0" sz="4800">
                <a:solidFill>
                  <a:schemeClr val="dk2"/>
                </a:solidFill>
              </a:defRPr>
            </a:lvl9pPr>
          </a:lstStyle>
          <a:p/>
        </p:txBody>
      </p:sp>
      <p:sp>
        <p:nvSpPr>
          <p:cNvPr id="163" name="Google Shape;163;p2"/>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4" name="Google Shape;164;p2"/>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5" name="Google Shape;165;p2"/>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6" name="Google Shape;166;p2"/>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7" name="Google Shape;167;p2"/>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8" name="Google Shape;168;p2"/>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9" name="Google Shape;169;p2"/>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0" name="Google Shape;170;p2"/>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1" name="Google Shape;171;p2"/>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2" name="Google Shape;172;p2"/>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3" name="Google Shape;173;p2"/>
          <p:cNvSpPr/>
          <p:nvPr/>
        </p:nvSpPr>
        <p:spPr>
          <a:xfrm>
            <a:off x="1347361" y="3186147"/>
            <a:ext cx="599146" cy="706812"/>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4" name="Google Shape;174;p2"/>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5" name="Google Shape;175;p2"/>
          <p:cNvSpPr/>
          <p:nvPr/>
        </p:nvSpPr>
        <p:spPr>
          <a:xfrm>
            <a:off x="7146421" y="4508764"/>
            <a:ext cx="1040884" cy="73062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6" name="Google Shape;176;p2"/>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7" name="Google Shape;177;p2"/>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8" name="Google Shape;178;p2"/>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9" name="Google Shape;179;p2"/>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0" name="Google Shape;180;p2"/>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1" name="Google Shape;181;p2"/>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2" name="Google Shape;182;p2"/>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3" name="Google Shape;183;p2"/>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4" name="Google Shape;184;p2"/>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5" name="Google Shape;185;p2"/>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6" name="Google Shape;186;p2"/>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7" name="Google Shape;187;p2"/>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8" name="Google Shape;188;p2"/>
          <p:cNvSpPr/>
          <p:nvPr/>
        </p:nvSpPr>
        <p:spPr>
          <a:xfrm rot="-5400000">
            <a:off x="6496794" y="3021441"/>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9" name="Google Shape;189;p2"/>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0" name="Google Shape;190;p2"/>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1" name="Google Shape;191;p2"/>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519" name="Shape 519"/>
        <p:cNvGrpSpPr/>
        <p:nvPr/>
      </p:nvGrpSpPr>
      <p:grpSpPr>
        <a:xfrm>
          <a:off x="0" y="0"/>
          <a:ext cx="0" cy="0"/>
          <a:chOff x="0" y="0"/>
          <a:chExt cx="0" cy="0"/>
        </a:xfrm>
      </p:grpSpPr>
      <p:sp>
        <p:nvSpPr>
          <p:cNvPr id="520" name="Google Shape;520;p1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2" name="Shape 192"/>
        <p:cNvGrpSpPr/>
        <p:nvPr/>
      </p:nvGrpSpPr>
      <p:grpSpPr>
        <a:xfrm>
          <a:off x="0" y="0"/>
          <a:ext cx="0" cy="0"/>
          <a:chOff x="0" y="0"/>
          <a:chExt cx="0" cy="0"/>
        </a:xfrm>
      </p:grpSpPr>
      <p:sp>
        <p:nvSpPr>
          <p:cNvPr id="193" name="Google Shape;193;p3"/>
          <p:cNvSpPr txBox="1"/>
          <p:nvPr>
            <p:ph type="ctrTitle"/>
          </p:nvPr>
        </p:nvSpPr>
        <p:spPr>
          <a:xfrm>
            <a:off x="3210935" y="1661762"/>
            <a:ext cx="5301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b="0" sz="3700"/>
            </a:lvl1pPr>
            <a:lvl2pPr lvl="1" rtl="0" algn="r">
              <a:spcBef>
                <a:spcPts val="0"/>
              </a:spcBef>
              <a:spcAft>
                <a:spcPts val="0"/>
              </a:spcAft>
              <a:buSzPts val="3700"/>
              <a:buNone/>
              <a:defRPr b="0" sz="3700"/>
            </a:lvl2pPr>
            <a:lvl3pPr lvl="2" rtl="0" algn="r">
              <a:spcBef>
                <a:spcPts val="0"/>
              </a:spcBef>
              <a:spcAft>
                <a:spcPts val="0"/>
              </a:spcAft>
              <a:buSzPts val="3700"/>
              <a:buNone/>
              <a:defRPr b="0" sz="3700"/>
            </a:lvl3pPr>
            <a:lvl4pPr lvl="3" rtl="0" algn="r">
              <a:spcBef>
                <a:spcPts val="0"/>
              </a:spcBef>
              <a:spcAft>
                <a:spcPts val="0"/>
              </a:spcAft>
              <a:buSzPts val="3700"/>
              <a:buNone/>
              <a:defRPr b="0" sz="3700"/>
            </a:lvl4pPr>
            <a:lvl5pPr lvl="4" rtl="0" algn="r">
              <a:spcBef>
                <a:spcPts val="0"/>
              </a:spcBef>
              <a:spcAft>
                <a:spcPts val="0"/>
              </a:spcAft>
              <a:buSzPts val="3700"/>
              <a:buNone/>
              <a:defRPr b="0" sz="3700"/>
            </a:lvl5pPr>
            <a:lvl6pPr lvl="5" rtl="0" algn="r">
              <a:spcBef>
                <a:spcPts val="0"/>
              </a:spcBef>
              <a:spcAft>
                <a:spcPts val="0"/>
              </a:spcAft>
              <a:buSzPts val="3700"/>
              <a:buNone/>
              <a:defRPr b="0" sz="3700"/>
            </a:lvl6pPr>
            <a:lvl7pPr lvl="6" rtl="0" algn="r">
              <a:spcBef>
                <a:spcPts val="0"/>
              </a:spcBef>
              <a:spcAft>
                <a:spcPts val="0"/>
              </a:spcAft>
              <a:buSzPts val="3700"/>
              <a:buNone/>
              <a:defRPr b="0" sz="3700"/>
            </a:lvl7pPr>
            <a:lvl8pPr lvl="7" rtl="0" algn="r">
              <a:spcBef>
                <a:spcPts val="0"/>
              </a:spcBef>
              <a:spcAft>
                <a:spcPts val="0"/>
              </a:spcAft>
              <a:buSzPts val="3700"/>
              <a:buNone/>
              <a:defRPr b="0" sz="3700"/>
            </a:lvl8pPr>
            <a:lvl9pPr lvl="8" rtl="0" algn="r">
              <a:spcBef>
                <a:spcPts val="0"/>
              </a:spcBef>
              <a:spcAft>
                <a:spcPts val="0"/>
              </a:spcAft>
              <a:buSzPts val="3700"/>
              <a:buNone/>
              <a:defRPr b="0" sz="3700"/>
            </a:lvl9pPr>
          </a:lstStyle>
          <a:p/>
        </p:txBody>
      </p:sp>
      <p:sp>
        <p:nvSpPr>
          <p:cNvPr id="194" name="Google Shape;194;p3"/>
          <p:cNvSpPr txBox="1"/>
          <p:nvPr>
            <p:ph idx="1" type="subTitle"/>
          </p:nvPr>
        </p:nvSpPr>
        <p:spPr>
          <a:xfrm>
            <a:off x="3210885" y="2864177"/>
            <a:ext cx="5301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1C4587"/>
              </a:buClr>
              <a:buSzPts val="2600"/>
              <a:buNone/>
              <a:defRPr>
                <a:solidFill>
                  <a:srgbClr val="1C4587"/>
                </a:solidFill>
              </a:defRPr>
            </a:lvl1pPr>
            <a:lvl2pPr lvl="1" rtl="0" algn="r">
              <a:spcBef>
                <a:spcPts val="0"/>
              </a:spcBef>
              <a:spcAft>
                <a:spcPts val="0"/>
              </a:spcAft>
              <a:buClr>
                <a:srgbClr val="1C4587"/>
              </a:buClr>
              <a:buSzPts val="3000"/>
              <a:buNone/>
              <a:defRPr sz="3000">
                <a:solidFill>
                  <a:srgbClr val="1C4587"/>
                </a:solidFill>
              </a:defRPr>
            </a:lvl2pPr>
            <a:lvl3pPr lvl="2" rtl="0" algn="r">
              <a:spcBef>
                <a:spcPts val="0"/>
              </a:spcBef>
              <a:spcAft>
                <a:spcPts val="0"/>
              </a:spcAft>
              <a:buClr>
                <a:srgbClr val="1C4587"/>
              </a:buClr>
              <a:buSzPts val="3000"/>
              <a:buNone/>
              <a:defRPr sz="3000">
                <a:solidFill>
                  <a:srgbClr val="1C4587"/>
                </a:solidFill>
              </a:defRPr>
            </a:lvl3pPr>
            <a:lvl4pPr lvl="3" rtl="0" algn="r">
              <a:spcBef>
                <a:spcPts val="0"/>
              </a:spcBef>
              <a:spcAft>
                <a:spcPts val="0"/>
              </a:spcAft>
              <a:buClr>
                <a:srgbClr val="1C4587"/>
              </a:buClr>
              <a:buSzPts val="3000"/>
              <a:buNone/>
              <a:defRPr sz="3000">
                <a:solidFill>
                  <a:srgbClr val="1C4587"/>
                </a:solidFill>
              </a:defRPr>
            </a:lvl4pPr>
            <a:lvl5pPr lvl="4" rtl="0" algn="r">
              <a:spcBef>
                <a:spcPts val="0"/>
              </a:spcBef>
              <a:spcAft>
                <a:spcPts val="0"/>
              </a:spcAft>
              <a:buClr>
                <a:srgbClr val="1C4587"/>
              </a:buClr>
              <a:buSzPts val="3000"/>
              <a:buNone/>
              <a:defRPr sz="3000">
                <a:solidFill>
                  <a:srgbClr val="1C4587"/>
                </a:solidFill>
              </a:defRPr>
            </a:lvl5pPr>
            <a:lvl6pPr lvl="5" rtl="0" algn="r">
              <a:spcBef>
                <a:spcPts val="0"/>
              </a:spcBef>
              <a:spcAft>
                <a:spcPts val="0"/>
              </a:spcAft>
              <a:buClr>
                <a:srgbClr val="1C4587"/>
              </a:buClr>
              <a:buSzPts val="3000"/>
              <a:buNone/>
              <a:defRPr sz="3000">
                <a:solidFill>
                  <a:srgbClr val="1C4587"/>
                </a:solidFill>
              </a:defRPr>
            </a:lvl6pPr>
            <a:lvl7pPr lvl="6" rtl="0" algn="r">
              <a:spcBef>
                <a:spcPts val="0"/>
              </a:spcBef>
              <a:spcAft>
                <a:spcPts val="0"/>
              </a:spcAft>
              <a:buClr>
                <a:srgbClr val="1C4587"/>
              </a:buClr>
              <a:buSzPts val="3000"/>
              <a:buNone/>
              <a:defRPr sz="3000">
                <a:solidFill>
                  <a:srgbClr val="1C4587"/>
                </a:solidFill>
              </a:defRPr>
            </a:lvl7pPr>
            <a:lvl8pPr lvl="7" rtl="0" algn="r">
              <a:spcBef>
                <a:spcPts val="0"/>
              </a:spcBef>
              <a:spcAft>
                <a:spcPts val="0"/>
              </a:spcAft>
              <a:buClr>
                <a:srgbClr val="1C4587"/>
              </a:buClr>
              <a:buSzPts val="3000"/>
              <a:buNone/>
              <a:defRPr sz="3000">
                <a:solidFill>
                  <a:srgbClr val="1C4587"/>
                </a:solidFill>
              </a:defRPr>
            </a:lvl8pPr>
            <a:lvl9pPr lvl="8" rtl="0" algn="r">
              <a:spcBef>
                <a:spcPts val="0"/>
              </a:spcBef>
              <a:spcAft>
                <a:spcPts val="0"/>
              </a:spcAft>
              <a:buClr>
                <a:srgbClr val="1C4587"/>
              </a:buClr>
              <a:buSzPts val="3000"/>
              <a:buNone/>
              <a:defRPr sz="3000">
                <a:solidFill>
                  <a:srgbClr val="1C4587"/>
                </a:solidFill>
              </a:defRPr>
            </a:lvl9pPr>
          </a:lstStyle>
          <a:p/>
        </p:txBody>
      </p:sp>
      <p:sp>
        <p:nvSpPr>
          <p:cNvPr id="195" name="Google Shape;195;p3"/>
          <p:cNvSpPr/>
          <p:nvPr/>
        </p:nvSpPr>
        <p:spPr>
          <a:xfrm>
            <a:off x="4412080" y="4661638"/>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6" name="Google Shape;196;p3"/>
          <p:cNvSpPr/>
          <p:nvPr/>
        </p:nvSpPr>
        <p:spPr>
          <a:xfrm>
            <a:off x="3968826" y="4000288"/>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7" name="Google Shape;197;p3"/>
          <p:cNvSpPr/>
          <p:nvPr/>
        </p:nvSpPr>
        <p:spPr>
          <a:xfrm>
            <a:off x="6283364"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8" name="Google Shape;198;p3"/>
          <p:cNvSpPr/>
          <p:nvPr/>
        </p:nvSpPr>
        <p:spPr>
          <a:xfrm>
            <a:off x="57465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9" name="Google Shape;199;p3"/>
          <p:cNvSpPr/>
          <p:nvPr/>
        </p:nvSpPr>
        <p:spPr>
          <a:xfrm>
            <a:off x="70636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0" name="Google Shape;200;p3"/>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1" name="Google Shape;201;p3"/>
          <p:cNvSpPr/>
          <p:nvPr/>
        </p:nvSpPr>
        <p:spPr>
          <a:xfrm>
            <a:off x="65815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2" name="Google Shape;202;p3"/>
          <p:cNvSpPr/>
          <p:nvPr/>
        </p:nvSpPr>
        <p:spPr>
          <a:xfrm>
            <a:off x="65071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3" name="Google Shape;203;p3"/>
          <p:cNvSpPr/>
          <p:nvPr/>
        </p:nvSpPr>
        <p:spPr>
          <a:xfrm>
            <a:off x="55010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4" name="Google Shape;204;p3"/>
          <p:cNvSpPr/>
          <p:nvPr/>
        </p:nvSpPr>
        <p:spPr>
          <a:xfrm>
            <a:off x="52015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5" name="Google Shape;205;p3"/>
          <p:cNvSpPr/>
          <p:nvPr/>
        </p:nvSpPr>
        <p:spPr>
          <a:xfrm>
            <a:off x="4765584"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6" name="Google Shape;206;p3"/>
          <p:cNvSpPr/>
          <p:nvPr/>
        </p:nvSpPr>
        <p:spPr>
          <a:xfrm>
            <a:off x="55218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7" name="Google Shape;207;p3"/>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8" name="Google Shape;208;p3"/>
          <p:cNvSpPr/>
          <p:nvPr/>
        </p:nvSpPr>
        <p:spPr>
          <a:xfrm>
            <a:off x="8052577"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9" name="Google Shape;209;p3"/>
          <p:cNvSpPr/>
          <p:nvPr/>
        </p:nvSpPr>
        <p:spPr>
          <a:xfrm>
            <a:off x="6984573"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0" name="Google Shape;210;p3"/>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1" name="Google Shape;211;p3"/>
          <p:cNvSpPr/>
          <p:nvPr/>
        </p:nvSpPr>
        <p:spPr>
          <a:xfrm>
            <a:off x="61607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2" name="Google Shape;212;p3"/>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3" name="Google Shape;213;p3"/>
          <p:cNvSpPr/>
          <p:nvPr/>
        </p:nvSpPr>
        <p:spPr>
          <a:xfrm>
            <a:off x="48922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4" name="Google Shape;214;p3"/>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5" name="Google Shape;215;p3"/>
          <p:cNvSpPr/>
          <p:nvPr/>
        </p:nvSpPr>
        <p:spPr>
          <a:xfrm>
            <a:off x="4489179" y="4206693"/>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6" name="Google Shape;216;p3"/>
          <p:cNvSpPr/>
          <p:nvPr/>
        </p:nvSpPr>
        <p:spPr>
          <a:xfrm rot="1920548">
            <a:off x="7236726"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7" name="Google Shape;217;p3"/>
          <p:cNvSpPr/>
          <p:nvPr/>
        </p:nvSpPr>
        <p:spPr>
          <a:xfrm>
            <a:off x="82632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8" name="Google Shape;218;p3"/>
          <p:cNvSpPr/>
          <p:nvPr/>
        </p:nvSpPr>
        <p:spPr>
          <a:xfrm rot="-5400000">
            <a:off x="76843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9" name="Google Shape;219;p3"/>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0" name="Google Shape;220;p3"/>
          <p:cNvSpPr/>
          <p:nvPr/>
        </p:nvSpPr>
        <p:spPr>
          <a:xfrm>
            <a:off x="50595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1" name="Google Shape;221;p3"/>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2" name="Google Shape;222;p3"/>
          <p:cNvSpPr/>
          <p:nvPr/>
        </p:nvSpPr>
        <p:spPr>
          <a:xfrm>
            <a:off x="1482765"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3" name="Google Shape;223;p3"/>
          <p:cNvSpPr/>
          <p:nvPr/>
        </p:nvSpPr>
        <p:spPr>
          <a:xfrm>
            <a:off x="9459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4" name="Google Shape;224;p3"/>
          <p:cNvSpPr/>
          <p:nvPr/>
        </p:nvSpPr>
        <p:spPr>
          <a:xfrm>
            <a:off x="22630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5" name="Google Shape;225;p3"/>
          <p:cNvSpPr/>
          <p:nvPr/>
        </p:nvSpPr>
        <p:spPr>
          <a:xfrm>
            <a:off x="17809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6" name="Google Shape;226;p3"/>
          <p:cNvSpPr/>
          <p:nvPr/>
        </p:nvSpPr>
        <p:spPr>
          <a:xfrm>
            <a:off x="17065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7" name="Google Shape;227;p3"/>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8" name="Google Shape;228;p3"/>
          <p:cNvSpPr/>
          <p:nvPr/>
        </p:nvSpPr>
        <p:spPr>
          <a:xfrm>
            <a:off x="4009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9" name="Google Shape;229;p3"/>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0" name="Google Shape;230;p3"/>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1" name="Google Shape;231;p3"/>
          <p:cNvSpPr/>
          <p:nvPr/>
        </p:nvSpPr>
        <p:spPr>
          <a:xfrm>
            <a:off x="32519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2" name="Google Shape;232;p3"/>
          <p:cNvSpPr/>
          <p:nvPr/>
        </p:nvSpPr>
        <p:spPr>
          <a:xfrm>
            <a:off x="3251978"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3" name="Google Shape;233;p3"/>
          <p:cNvSpPr/>
          <p:nvPr/>
        </p:nvSpPr>
        <p:spPr>
          <a:xfrm>
            <a:off x="2183974"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4" name="Google Shape;234;p3"/>
          <p:cNvSpPr/>
          <p:nvPr/>
        </p:nvSpPr>
        <p:spPr>
          <a:xfrm>
            <a:off x="39491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5" name="Google Shape;235;p3"/>
          <p:cNvSpPr/>
          <p:nvPr/>
        </p:nvSpPr>
        <p:spPr>
          <a:xfrm>
            <a:off x="13601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6" name="Google Shape;236;p3"/>
          <p:cNvSpPr/>
          <p:nvPr/>
        </p:nvSpPr>
        <p:spPr>
          <a:xfrm>
            <a:off x="37218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7" name="Google Shape;237;p3"/>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8" name="Google Shape;238;p3"/>
          <p:cNvSpPr/>
          <p:nvPr/>
        </p:nvSpPr>
        <p:spPr>
          <a:xfrm>
            <a:off x="40288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9" name="Google Shape;239;p3"/>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0" name="Google Shape;240;p3"/>
          <p:cNvSpPr/>
          <p:nvPr/>
        </p:nvSpPr>
        <p:spPr>
          <a:xfrm rot="1920548">
            <a:off x="2436125"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1" name="Google Shape;241;p3"/>
          <p:cNvSpPr/>
          <p:nvPr/>
        </p:nvSpPr>
        <p:spPr>
          <a:xfrm>
            <a:off x="34626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2" name="Google Shape;242;p3"/>
          <p:cNvSpPr/>
          <p:nvPr/>
        </p:nvSpPr>
        <p:spPr>
          <a:xfrm rot="-5400000">
            <a:off x="28837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3" name="Google Shape;243;p3"/>
          <p:cNvSpPr/>
          <p:nvPr/>
        </p:nvSpPr>
        <p:spPr>
          <a:xfrm>
            <a:off x="28590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4" name="Google Shape;244;p3"/>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5" name="Google Shape;245;p3"/>
          <p:cNvSpPr/>
          <p:nvPr/>
        </p:nvSpPr>
        <p:spPr>
          <a:xfrm>
            <a:off x="29818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6" name="Shape 246"/>
        <p:cNvGrpSpPr/>
        <p:nvPr/>
      </p:nvGrpSpPr>
      <p:grpSpPr>
        <a:xfrm>
          <a:off x="0" y="0"/>
          <a:ext cx="0" cy="0"/>
          <a:chOff x="0" y="0"/>
          <a:chExt cx="0" cy="0"/>
        </a:xfrm>
      </p:grpSpPr>
      <p:sp>
        <p:nvSpPr>
          <p:cNvPr id="247" name="Google Shape;247;p4"/>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lvl1pPr indent="-387350" lvl="0" marL="457200" rtl="0" algn="ctr">
              <a:spcBef>
                <a:spcPts val="600"/>
              </a:spcBef>
              <a:spcAft>
                <a:spcPts val="0"/>
              </a:spcAft>
              <a:buClr>
                <a:srgbClr val="1C4587"/>
              </a:buClr>
              <a:buSzPts val="2500"/>
              <a:buChar char="✘"/>
              <a:defRPr b="1" sz="2500">
                <a:solidFill>
                  <a:srgbClr val="1C4587"/>
                </a:solidFill>
              </a:defRPr>
            </a:lvl1pPr>
            <a:lvl2pPr indent="-387350" lvl="1" marL="914400" rtl="0" algn="ctr">
              <a:spcBef>
                <a:spcPts val="0"/>
              </a:spcBef>
              <a:spcAft>
                <a:spcPts val="0"/>
              </a:spcAft>
              <a:buClr>
                <a:srgbClr val="1C4587"/>
              </a:buClr>
              <a:buSzPts val="2500"/>
              <a:buChar char="✗"/>
              <a:defRPr b="1" sz="2500">
                <a:solidFill>
                  <a:srgbClr val="1C4587"/>
                </a:solidFill>
              </a:defRPr>
            </a:lvl2pPr>
            <a:lvl3pPr indent="-387350" lvl="2" marL="1371600" rtl="0" algn="ctr">
              <a:spcBef>
                <a:spcPts val="0"/>
              </a:spcBef>
              <a:spcAft>
                <a:spcPts val="0"/>
              </a:spcAft>
              <a:buClr>
                <a:srgbClr val="1C4587"/>
              </a:buClr>
              <a:buSzPts val="2500"/>
              <a:buChar char="■"/>
              <a:defRPr b="1" sz="2500">
                <a:solidFill>
                  <a:srgbClr val="1C4587"/>
                </a:solidFill>
              </a:defRPr>
            </a:lvl3pPr>
            <a:lvl4pPr indent="-387350" lvl="3" marL="1828800" rtl="0" algn="ctr">
              <a:spcBef>
                <a:spcPts val="0"/>
              </a:spcBef>
              <a:spcAft>
                <a:spcPts val="0"/>
              </a:spcAft>
              <a:buClr>
                <a:srgbClr val="1C4587"/>
              </a:buClr>
              <a:buSzPts val="2500"/>
              <a:buChar char="●"/>
              <a:defRPr b="1" sz="2500">
                <a:solidFill>
                  <a:srgbClr val="1C4587"/>
                </a:solidFill>
              </a:defRPr>
            </a:lvl4pPr>
            <a:lvl5pPr indent="-387350" lvl="4" marL="2286000" rtl="0" algn="ctr">
              <a:spcBef>
                <a:spcPts val="0"/>
              </a:spcBef>
              <a:spcAft>
                <a:spcPts val="0"/>
              </a:spcAft>
              <a:buClr>
                <a:srgbClr val="1C4587"/>
              </a:buClr>
              <a:buSzPts val="2500"/>
              <a:buChar char="○"/>
              <a:defRPr b="1" sz="2500">
                <a:solidFill>
                  <a:srgbClr val="1C4587"/>
                </a:solidFill>
              </a:defRPr>
            </a:lvl5pPr>
            <a:lvl6pPr indent="-387350" lvl="5" marL="2743200" rtl="0" algn="ctr">
              <a:spcBef>
                <a:spcPts val="0"/>
              </a:spcBef>
              <a:spcAft>
                <a:spcPts val="0"/>
              </a:spcAft>
              <a:buClr>
                <a:srgbClr val="1C4587"/>
              </a:buClr>
              <a:buSzPts val="2500"/>
              <a:buChar char="■"/>
              <a:defRPr b="1" sz="2500">
                <a:solidFill>
                  <a:srgbClr val="1C4587"/>
                </a:solidFill>
              </a:defRPr>
            </a:lvl6pPr>
            <a:lvl7pPr indent="-387350" lvl="6" marL="3200400" rtl="0" algn="ctr">
              <a:spcBef>
                <a:spcPts val="0"/>
              </a:spcBef>
              <a:spcAft>
                <a:spcPts val="0"/>
              </a:spcAft>
              <a:buClr>
                <a:srgbClr val="1C4587"/>
              </a:buClr>
              <a:buSzPts val="2500"/>
              <a:buChar char="●"/>
              <a:defRPr b="1" sz="2500">
                <a:solidFill>
                  <a:srgbClr val="1C4587"/>
                </a:solidFill>
              </a:defRPr>
            </a:lvl7pPr>
            <a:lvl8pPr indent="-387350" lvl="7" marL="3657600" rtl="0" algn="ctr">
              <a:spcBef>
                <a:spcPts val="0"/>
              </a:spcBef>
              <a:spcAft>
                <a:spcPts val="0"/>
              </a:spcAft>
              <a:buClr>
                <a:srgbClr val="1C4587"/>
              </a:buClr>
              <a:buSzPts val="2500"/>
              <a:buChar char="○"/>
              <a:defRPr b="1" sz="2500">
                <a:solidFill>
                  <a:srgbClr val="1C4587"/>
                </a:solidFill>
              </a:defRPr>
            </a:lvl8pPr>
            <a:lvl9pPr indent="-387350" lvl="8" marL="4114800" algn="ctr">
              <a:spcBef>
                <a:spcPts val="0"/>
              </a:spcBef>
              <a:spcAft>
                <a:spcPts val="0"/>
              </a:spcAft>
              <a:buClr>
                <a:srgbClr val="1C4587"/>
              </a:buClr>
              <a:buSzPts val="2500"/>
              <a:buChar char="■"/>
              <a:defRPr b="1" sz="2500">
                <a:solidFill>
                  <a:srgbClr val="1C4587"/>
                </a:solidFill>
              </a:defRPr>
            </a:lvl9pPr>
          </a:lstStyle>
          <a:p/>
        </p:txBody>
      </p:sp>
      <p:sp>
        <p:nvSpPr>
          <p:cNvPr id="248" name="Google Shape;248;p4"/>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9" name="Google Shape;249;p4"/>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0" name="Google Shape;250;p4"/>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1" name="Google Shape;251;p4"/>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2" name="Google Shape;252;p4"/>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3" name="Google Shape;253;p4"/>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4" name="Google Shape;254;p4"/>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5" name="Google Shape;255;p4"/>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6" name="Google Shape;256;p4"/>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7" name="Google Shape;257;p4"/>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8" name="Google Shape;258;p4"/>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9" name="Google Shape;259;p4"/>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0" name="Google Shape;260;p4"/>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1" name="Google Shape;261;p4"/>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2" name="Google Shape;262;p4"/>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3" name="Google Shape;263;p4"/>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4" name="Google Shape;264;p4"/>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5" name="Google Shape;265;p4"/>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6" name="Google Shape;266;p4"/>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7" name="Google Shape;267;p4"/>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8" name="Google Shape;268;p4"/>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9" name="Google Shape;269;p4"/>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0" name="Google Shape;270;p4"/>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1" name="Google Shape;271;p4"/>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2" name="Google Shape;272;p4"/>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3" name="Google Shape;273;p4"/>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4" name="Google Shape;274;p4"/>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5" name="Google Shape;275;p4"/>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6" name="Google Shape;276;p4"/>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7" name="Google Shape;277;p4"/>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8" name="Google Shape;278;p4"/>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9" name="Google Shape;279;p4"/>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0" name="Google Shape;280;p4"/>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1" name="Google Shape;281;p4"/>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2" name="Google Shape;282;p4"/>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3" name="Google Shape;283;p4"/>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4" name="Google Shape;284;p4"/>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5" name="Google Shape;285;p4"/>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6" name="Google Shape;286;p4"/>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7" name="Google Shape;287;p4"/>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8" name="Google Shape;288;p4"/>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9" name="Google Shape;289;p4"/>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0" name="Shape 290"/>
        <p:cNvGrpSpPr/>
        <p:nvPr/>
      </p:nvGrpSpPr>
      <p:grpSpPr>
        <a:xfrm>
          <a:off x="0" y="0"/>
          <a:ext cx="0" cy="0"/>
          <a:chOff x="0" y="0"/>
          <a:chExt cx="0" cy="0"/>
        </a:xfrm>
      </p:grpSpPr>
      <p:sp>
        <p:nvSpPr>
          <p:cNvPr id="291" name="Google Shape;291;p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2" name="Google Shape;292;p5"/>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lvl1pPr indent="-387350" lvl="0" marL="457200">
              <a:spcBef>
                <a:spcPts val="600"/>
              </a:spcBef>
              <a:spcAft>
                <a:spcPts val="0"/>
              </a:spcAft>
              <a:buSzPts val="2500"/>
              <a:buChar char="✘"/>
              <a:defRPr sz="25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5" name="Google Shape;295;p5"/>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6" name="Google Shape;296;p5"/>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7" name="Google Shape;297;p5"/>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8" name="Google Shape;298;p5"/>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9" name="Google Shape;299;p5"/>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0" name="Google Shape;300;p5"/>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1" name="Google Shape;301;p5"/>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2" name="Google Shape;302;p5"/>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3" name="Google Shape;303;p5"/>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4" name="Google Shape;304;p5"/>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5" name="Google Shape;305;p5"/>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6" name="Google Shape;306;p5"/>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7" name="Google Shape;307;p5"/>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8" name="Google Shape;308;p5"/>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9" name="Google Shape;309;p5"/>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0" name="Google Shape;310;p5"/>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1" name="Google Shape;311;p5"/>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2" name="Google Shape;312;p5"/>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3" name="Google Shape;313;p5"/>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4" name="Google Shape;314;p5"/>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5" name="Google Shape;315;p5"/>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6" name="Google Shape;316;p5"/>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7" name="Google Shape;317;p5"/>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8" name="Google Shape;318;p5"/>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9" name="Google Shape;319;p5"/>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0" name="Google Shape;320;p5"/>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1" name="Google Shape;321;p5"/>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2" name="Google Shape;322;p5"/>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24" name="Google Shape;324;p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5" name="Shape 325"/>
        <p:cNvGrpSpPr/>
        <p:nvPr/>
      </p:nvGrpSpPr>
      <p:grpSpPr>
        <a:xfrm>
          <a:off x="0" y="0"/>
          <a:ext cx="0" cy="0"/>
          <a:chOff x="0" y="0"/>
          <a:chExt cx="0" cy="0"/>
        </a:xfrm>
      </p:grpSpPr>
      <p:sp>
        <p:nvSpPr>
          <p:cNvPr id="326" name="Google Shape;326;p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27" name="Google Shape;327;p6"/>
          <p:cNvSpPr txBox="1"/>
          <p:nvPr>
            <p:ph idx="1" type="body"/>
          </p:nvPr>
        </p:nvSpPr>
        <p:spPr>
          <a:xfrm>
            <a:off x="747925" y="1363153"/>
            <a:ext cx="3159000" cy="3610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28" name="Google Shape;328;p6"/>
          <p:cNvSpPr txBox="1"/>
          <p:nvPr>
            <p:ph idx="2" type="body"/>
          </p:nvPr>
        </p:nvSpPr>
        <p:spPr>
          <a:xfrm>
            <a:off x="4097098" y="1363153"/>
            <a:ext cx="3159000" cy="3610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6"/>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60" name="Google Shape;360;p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1" name="Shape 361"/>
        <p:cNvGrpSpPr/>
        <p:nvPr/>
      </p:nvGrpSpPr>
      <p:grpSpPr>
        <a:xfrm>
          <a:off x="0" y="0"/>
          <a:ext cx="0" cy="0"/>
          <a:chOff x="0" y="0"/>
          <a:chExt cx="0" cy="0"/>
        </a:xfrm>
      </p:grpSpPr>
      <p:sp>
        <p:nvSpPr>
          <p:cNvPr id="362" name="Google Shape;362;p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63" name="Google Shape;363;p7"/>
          <p:cNvSpPr txBox="1"/>
          <p:nvPr>
            <p:ph idx="1" type="body"/>
          </p:nvPr>
        </p:nvSpPr>
        <p:spPr>
          <a:xfrm>
            <a:off x="747925"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4" name="Google Shape;364;p7"/>
          <p:cNvSpPr txBox="1"/>
          <p:nvPr>
            <p:ph idx="2" type="body"/>
          </p:nvPr>
        </p:nvSpPr>
        <p:spPr>
          <a:xfrm>
            <a:off x="2953087"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5" name="Google Shape;365;p7"/>
          <p:cNvSpPr txBox="1"/>
          <p:nvPr>
            <p:ph idx="3" type="body"/>
          </p:nvPr>
        </p:nvSpPr>
        <p:spPr>
          <a:xfrm>
            <a:off x="5158248"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6" name="Google Shape;396;p7"/>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97" name="Google Shape;397;p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8" name="Shape 398"/>
        <p:cNvGrpSpPr/>
        <p:nvPr/>
      </p:nvGrpSpPr>
      <p:grpSpPr>
        <a:xfrm>
          <a:off x="0" y="0"/>
          <a:ext cx="0" cy="0"/>
          <a:chOff x="0" y="0"/>
          <a:chExt cx="0" cy="0"/>
        </a:xfrm>
      </p:grpSpPr>
      <p:sp>
        <p:nvSpPr>
          <p:cNvPr id="399" name="Google Shape;399;p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8"/>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431" name="Google Shape;431;p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2" name="Shape 432"/>
        <p:cNvGrpSpPr/>
        <p:nvPr/>
      </p:nvGrpSpPr>
      <p:grpSpPr>
        <a:xfrm>
          <a:off x="0" y="0"/>
          <a:ext cx="0" cy="0"/>
          <a:chOff x="0" y="0"/>
          <a:chExt cx="0" cy="0"/>
        </a:xfrm>
      </p:grpSpPr>
      <p:sp>
        <p:nvSpPr>
          <p:cNvPr id="433" name="Google Shape;433;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34" name="Google Shape;434;p9"/>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5" name="Google Shape;435;p9"/>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6" name="Google Shape;436;p9"/>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7" name="Google Shape;437;p9"/>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8" name="Google Shape;438;p9"/>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9" name="Google Shape;439;p9"/>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0" name="Google Shape;440;p9"/>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1" name="Google Shape;441;p9"/>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2" name="Google Shape;442;p9"/>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3" name="Google Shape;443;p9"/>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4" name="Google Shape;444;p9"/>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5" name="Google Shape;445;p9"/>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6" name="Google Shape;446;p9"/>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7" name="Google Shape;447;p9"/>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8" name="Google Shape;448;p9"/>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9" name="Google Shape;449;p9"/>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0" name="Google Shape;450;p9"/>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1" name="Google Shape;451;p9"/>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2" name="Google Shape;452;p9"/>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3" name="Google Shape;453;p9"/>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4" name="Google Shape;454;p9"/>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5" name="Google Shape;455;p9"/>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6" name="Google Shape;456;p9"/>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7" name="Google Shape;457;p9"/>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8" name="Google Shape;458;p9"/>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9" name="Google Shape;459;p9"/>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0" name="Google Shape;460;p9"/>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1" name="Google Shape;461;p9"/>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2" name="Google Shape;462;p9"/>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3" name="Google Shape;463;p9"/>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4" name="Google Shape;464;p9"/>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5" name="Google Shape;465;p9"/>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6" name="Google Shape;466;p9"/>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7" name="Google Shape;467;p9"/>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8" name="Google Shape;468;p9"/>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9" name="Google Shape;469;p9"/>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0" name="Google Shape;470;p9"/>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1" name="Google Shape;471;p9"/>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2" name="Google Shape;472;p9"/>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3" name="Google Shape;473;p9"/>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4" name="Google Shape;474;p9"/>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5" name="Google Shape;475;p9"/>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6" name="Shape 476"/>
        <p:cNvGrpSpPr/>
        <p:nvPr/>
      </p:nvGrpSpPr>
      <p:grpSpPr>
        <a:xfrm>
          <a:off x="0" y="0"/>
          <a:ext cx="0" cy="0"/>
          <a:chOff x="0" y="0"/>
          <a:chExt cx="0" cy="0"/>
        </a:xfrm>
      </p:grpSpPr>
      <p:sp>
        <p:nvSpPr>
          <p:cNvPr id="477" name="Google Shape;477;p10"/>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8" name="Google Shape;478;p10"/>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9" name="Google Shape;479;p10"/>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0" name="Google Shape;480;p10"/>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1" name="Google Shape;481;p10"/>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2" name="Google Shape;482;p10"/>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3" name="Google Shape;483;p10"/>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4" name="Google Shape;484;p10"/>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5" name="Google Shape;485;p10"/>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6" name="Google Shape;486;p10"/>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7" name="Google Shape;487;p10"/>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8" name="Google Shape;488;p10"/>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9" name="Google Shape;489;p10"/>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0" name="Google Shape;490;p10"/>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1" name="Google Shape;491;p10"/>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2" name="Google Shape;492;p10"/>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3" name="Google Shape;493;p10"/>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4" name="Google Shape;494;p10"/>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5" name="Google Shape;495;p10"/>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6" name="Google Shape;496;p10"/>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7" name="Google Shape;497;p10"/>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8" name="Google Shape;498;p10"/>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9" name="Google Shape;499;p10"/>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0" name="Google Shape;500;p10"/>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1" name="Google Shape;501;p10"/>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2" name="Google Shape;502;p10"/>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3" name="Google Shape;503;p10"/>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4" name="Google Shape;504;p10"/>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5" name="Google Shape;505;p10"/>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6" name="Google Shape;506;p10"/>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7" name="Google Shape;507;p10"/>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8" name="Google Shape;508;p10"/>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9" name="Google Shape;509;p10"/>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0" name="Google Shape;510;p10"/>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1" name="Google Shape;511;p10"/>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2" name="Google Shape;512;p10"/>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3" name="Google Shape;513;p10"/>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4" name="Google Shape;514;p10"/>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5" name="Google Shape;515;p10"/>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6" name="Google Shape;516;p10"/>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7" name="Google Shape;517;p10"/>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8" name="Google Shape;518;p10"/>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rect b="b" l="l" r="r" t="t"/>
              <a:pathLst>
                <a:path extrusionOk="0" fill="none" h="158465" w="281716">
                  <a:moveTo>
                    <a:pt x="0" y="0"/>
                  </a:moveTo>
                  <a:lnTo>
                    <a:pt x="281715" y="0"/>
                  </a:lnTo>
                  <a:lnTo>
                    <a:pt x="281715" y="158464"/>
                  </a:lnTo>
                  <a:lnTo>
                    <a:pt x="0" y="158464"/>
                  </a:lnTo>
                  <a:lnTo>
                    <a:pt x="0" y="0"/>
                  </a:lnTo>
                  <a:close/>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39950" y="47617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239950" y="4690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239950" y="46177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39950" y="4546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39950" y="44737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39950" y="4402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39950" y="43297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239950" y="4258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239950" y="41858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239950" y="4114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239950" y="40418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239950" y="39693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239950" y="38978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239950" y="38254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239950" y="37538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239950" y="36814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239950" y="36099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239950" y="35374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39950" y="34659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239950" y="33934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239950" y="33219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239950" y="32495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239950" y="31770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239950" y="31055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p:nvPr/>
          </p:nvSpPr>
          <p:spPr>
            <a:xfrm>
              <a:off x="239950" y="3033100"/>
              <a:ext cx="7042900" cy="0"/>
            </a:xfrm>
            <a:custGeom>
              <a:rect b="b" l="l" r="r" t="t"/>
              <a:pathLst>
                <a:path extrusionOk="0" fill="none" h="0"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239950" y="29615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239950" y="28891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239950" y="28175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p:nvPr/>
          </p:nvSpPr>
          <p:spPr>
            <a:xfrm>
              <a:off x="239950" y="27451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
            <p:cNvSpPr/>
            <p:nvPr/>
          </p:nvSpPr>
          <p:spPr>
            <a:xfrm>
              <a:off x="239950" y="26736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239950" y="2601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239950" y="25296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239950" y="2457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
            <p:cNvSpPr/>
            <p:nvPr/>
          </p:nvSpPr>
          <p:spPr>
            <a:xfrm>
              <a:off x="239950" y="23847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239950" y="2313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
            <p:cNvSpPr/>
            <p:nvPr/>
          </p:nvSpPr>
          <p:spPr>
            <a:xfrm>
              <a:off x="239950" y="22407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239950" y="2169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
            <p:cNvSpPr/>
            <p:nvPr/>
          </p:nvSpPr>
          <p:spPr>
            <a:xfrm>
              <a:off x="239950" y="20968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239950" y="2025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
            <p:cNvSpPr/>
            <p:nvPr/>
          </p:nvSpPr>
          <p:spPr>
            <a:xfrm>
              <a:off x="239950" y="19528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
            <p:cNvSpPr/>
            <p:nvPr/>
          </p:nvSpPr>
          <p:spPr>
            <a:xfrm>
              <a:off x="239950" y="18813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
            <p:cNvSpPr/>
            <p:nvPr/>
          </p:nvSpPr>
          <p:spPr>
            <a:xfrm>
              <a:off x="239950" y="18088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p:nvPr/>
          </p:nvSpPr>
          <p:spPr>
            <a:xfrm>
              <a:off x="239950" y="17373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
            <p:cNvSpPr/>
            <p:nvPr/>
          </p:nvSpPr>
          <p:spPr>
            <a:xfrm>
              <a:off x="239950" y="16648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
            <p:cNvSpPr/>
            <p:nvPr/>
          </p:nvSpPr>
          <p:spPr>
            <a:xfrm>
              <a:off x="239950" y="15924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
            <p:cNvSpPr/>
            <p:nvPr/>
          </p:nvSpPr>
          <p:spPr>
            <a:xfrm>
              <a:off x="239950" y="15209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
            <p:cNvSpPr/>
            <p:nvPr/>
          </p:nvSpPr>
          <p:spPr>
            <a:xfrm>
              <a:off x="239950" y="14484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
            <p:cNvSpPr/>
            <p:nvPr/>
          </p:nvSpPr>
          <p:spPr>
            <a:xfrm>
              <a:off x="239950" y="13769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
            <p:cNvSpPr/>
            <p:nvPr/>
          </p:nvSpPr>
          <p:spPr>
            <a:xfrm>
              <a:off x="239950" y="13044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
            <p:cNvSpPr/>
            <p:nvPr/>
          </p:nvSpPr>
          <p:spPr>
            <a:xfrm>
              <a:off x="239950" y="12329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
            <p:cNvSpPr/>
            <p:nvPr/>
          </p:nvSpPr>
          <p:spPr>
            <a:xfrm>
              <a:off x="239950" y="11605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
            <p:cNvSpPr/>
            <p:nvPr/>
          </p:nvSpPr>
          <p:spPr>
            <a:xfrm>
              <a:off x="239950" y="10889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
            <p:cNvSpPr/>
            <p:nvPr/>
          </p:nvSpPr>
          <p:spPr>
            <a:xfrm>
              <a:off x="239950" y="10165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
            <p:cNvSpPr/>
            <p:nvPr/>
          </p:nvSpPr>
          <p:spPr>
            <a:xfrm>
              <a:off x="239950" y="9450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
            <p:cNvSpPr/>
            <p:nvPr/>
          </p:nvSpPr>
          <p:spPr>
            <a:xfrm>
              <a:off x="7210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
            <p:cNvSpPr/>
            <p:nvPr/>
          </p:nvSpPr>
          <p:spPr>
            <a:xfrm>
              <a:off x="7137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
            <p:cNvSpPr/>
            <p:nvPr/>
          </p:nvSpPr>
          <p:spPr>
            <a:xfrm>
              <a:off x="70645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
            <p:cNvSpPr/>
            <p:nvPr/>
          </p:nvSpPr>
          <p:spPr>
            <a:xfrm>
              <a:off x="69921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
            <p:cNvSpPr/>
            <p:nvPr/>
          </p:nvSpPr>
          <p:spPr>
            <a:xfrm>
              <a:off x="69196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
            <p:cNvSpPr/>
            <p:nvPr/>
          </p:nvSpPr>
          <p:spPr>
            <a:xfrm>
              <a:off x="6847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
            <p:cNvSpPr/>
            <p:nvPr/>
          </p:nvSpPr>
          <p:spPr>
            <a:xfrm>
              <a:off x="6774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p:nvPr/>
          </p:nvSpPr>
          <p:spPr>
            <a:xfrm>
              <a:off x="6702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
            <p:cNvSpPr/>
            <p:nvPr/>
          </p:nvSpPr>
          <p:spPr>
            <a:xfrm>
              <a:off x="66289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
            <p:cNvSpPr/>
            <p:nvPr/>
          </p:nvSpPr>
          <p:spPr>
            <a:xfrm>
              <a:off x="65565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
            <p:cNvSpPr/>
            <p:nvPr/>
          </p:nvSpPr>
          <p:spPr>
            <a:xfrm>
              <a:off x="64840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
            <p:cNvSpPr/>
            <p:nvPr/>
          </p:nvSpPr>
          <p:spPr>
            <a:xfrm>
              <a:off x="6411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
            <p:cNvSpPr/>
            <p:nvPr/>
          </p:nvSpPr>
          <p:spPr>
            <a:xfrm>
              <a:off x="633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
            <p:cNvSpPr/>
            <p:nvPr/>
          </p:nvSpPr>
          <p:spPr>
            <a:xfrm>
              <a:off x="6266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
            <p:cNvSpPr/>
            <p:nvPr/>
          </p:nvSpPr>
          <p:spPr>
            <a:xfrm>
              <a:off x="6193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
            <p:cNvSpPr/>
            <p:nvPr/>
          </p:nvSpPr>
          <p:spPr>
            <a:xfrm>
              <a:off x="6120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
            <p:cNvSpPr/>
            <p:nvPr/>
          </p:nvSpPr>
          <p:spPr>
            <a:xfrm>
              <a:off x="60484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
            <p:cNvSpPr/>
            <p:nvPr/>
          </p:nvSpPr>
          <p:spPr>
            <a:xfrm>
              <a:off x="5976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
            <p:cNvSpPr/>
            <p:nvPr/>
          </p:nvSpPr>
          <p:spPr>
            <a:xfrm>
              <a:off x="5903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
            <p:cNvSpPr/>
            <p:nvPr/>
          </p:nvSpPr>
          <p:spPr>
            <a:xfrm>
              <a:off x="5830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
            <p:cNvSpPr/>
            <p:nvPr/>
          </p:nvSpPr>
          <p:spPr>
            <a:xfrm>
              <a:off x="5757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
            <p:cNvSpPr/>
            <p:nvPr/>
          </p:nvSpPr>
          <p:spPr>
            <a:xfrm>
              <a:off x="5685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
            <p:cNvSpPr/>
            <p:nvPr/>
          </p:nvSpPr>
          <p:spPr>
            <a:xfrm>
              <a:off x="56129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5540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5468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5394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53222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5249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5177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510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5032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4959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p:nvPr/>
          </p:nvSpPr>
          <p:spPr>
            <a:xfrm>
              <a:off x="4886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48141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4741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p:nvPr/>
          </p:nvSpPr>
          <p:spPr>
            <a:xfrm>
              <a:off x="4669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4596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p:nvPr/>
          </p:nvSpPr>
          <p:spPr>
            <a:xfrm>
              <a:off x="4523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4451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43785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
            <p:cNvSpPr/>
            <p:nvPr/>
          </p:nvSpPr>
          <p:spPr>
            <a:xfrm>
              <a:off x="4306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
            <p:cNvSpPr/>
            <p:nvPr/>
          </p:nvSpPr>
          <p:spPr>
            <a:xfrm>
              <a:off x="4233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p:nvPr/>
          </p:nvSpPr>
          <p:spPr>
            <a:xfrm>
              <a:off x="4160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40878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4015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3942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p:nvPr/>
          </p:nvSpPr>
          <p:spPr>
            <a:xfrm>
              <a:off x="38705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
            <p:cNvSpPr/>
            <p:nvPr/>
          </p:nvSpPr>
          <p:spPr>
            <a:xfrm>
              <a:off x="3798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p:nvPr/>
          </p:nvSpPr>
          <p:spPr>
            <a:xfrm>
              <a:off x="3724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
            <p:cNvSpPr/>
            <p:nvPr/>
          </p:nvSpPr>
          <p:spPr>
            <a:xfrm>
              <a:off x="3652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p:nvPr/>
          </p:nvSpPr>
          <p:spPr>
            <a:xfrm>
              <a:off x="3579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
            <p:cNvSpPr/>
            <p:nvPr/>
          </p:nvSpPr>
          <p:spPr>
            <a:xfrm>
              <a:off x="3507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p:nvPr/>
          </p:nvSpPr>
          <p:spPr>
            <a:xfrm>
              <a:off x="3434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
            <p:cNvSpPr/>
            <p:nvPr/>
          </p:nvSpPr>
          <p:spPr>
            <a:xfrm>
              <a:off x="3362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p:nvPr/>
          </p:nvSpPr>
          <p:spPr>
            <a:xfrm>
              <a:off x="3289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
            <p:cNvSpPr/>
            <p:nvPr/>
          </p:nvSpPr>
          <p:spPr>
            <a:xfrm>
              <a:off x="3216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p:nvPr/>
          </p:nvSpPr>
          <p:spPr>
            <a:xfrm>
              <a:off x="31442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
            <p:cNvSpPr/>
            <p:nvPr/>
          </p:nvSpPr>
          <p:spPr>
            <a:xfrm>
              <a:off x="3071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
            <p:cNvSpPr/>
            <p:nvPr/>
          </p:nvSpPr>
          <p:spPr>
            <a:xfrm>
              <a:off x="2999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
            <p:cNvSpPr/>
            <p:nvPr/>
          </p:nvSpPr>
          <p:spPr>
            <a:xfrm>
              <a:off x="2925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p:nvPr/>
          </p:nvSpPr>
          <p:spPr>
            <a:xfrm>
              <a:off x="28535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
            <p:cNvSpPr/>
            <p:nvPr/>
          </p:nvSpPr>
          <p:spPr>
            <a:xfrm>
              <a:off x="2781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
            <p:cNvSpPr/>
            <p:nvPr/>
          </p:nvSpPr>
          <p:spPr>
            <a:xfrm>
              <a:off x="27086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
            <p:cNvSpPr/>
            <p:nvPr/>
          </p:nvSpPr>
          <p:spPr>
            <a:xfrm>
              <a:off x="2636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
            <p:cNvSpPr/>
            <p:nvPr/>
          </p:nvSpPr>
          <p:spPr>
            <a:xfrm>
              <a:off x="2563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
            <p:cNvSpPr/>
            <p:nvPr/>
          </p:nvSpPr>
          <p:spPr>
            <a:xfrm>
              <a:off x="2490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
            <p:cNvSpPr/>
            <p:nvPr/>
          </p:nvSpPr>
          <p:spPr>
            <a:xfrm>
              <a:off x="2417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
            <p:cNvSpPr/>
            <p:nvPr/>
          </p:nvSpPr>
          <p:spPr>
            <a:xfrm>
              <a:off x="2345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
            <p:cNvSpPr/>
            <p:nvPr/>
          </p:nvSpPr>
          <p:spPr>
            <a:xfrm>
              <a:off x="2273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
            <p:cNvSpPr/>
            <p:nvPr/>
          </p:nvSpPr>
          <p:spPr>
            <a:xfrm>
              <a:off x="2200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
            <p:cNvSpPr/>
            <p:nvPr/>
          </p:nvSpPr>
          <p:spPr>
            <a:xfrm>
              <a:off x="2128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
            <p:cNvSpPr/>
            <p:nvPr/>
          </p:nvSpPr>
          <p:spPr>
            <a:xfrm>
              <a:off x="2054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
            <p:cNvSpPr/>
            <p:nvPr/>
          </p:nvSpPr>
          <p:spPr>
            <a:xfrm>
              <a:off x="1982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
            <p:cNvSpPr/>
            <p:nvPr/>
          </p:nvSpPr>
          <p:spPr>
            <a:xfrm>
              <a:off x="19098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
            <p:cNvSpPr/>
            <p:nvPr/>
          </p:nvSpPr>
          <p:spPr>
            <a:xfrm>
              <a:off x="1837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
            <p:cNvSpPr/>
            <p:nvPr/>
          </p:nvSpPr>
          <p:spPr>
            <a:xfrm>
              <a:off x="1764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
            <p:cNvSpPr/>
            <p:nvPr/>
          </p:nvSpPr>
          <p:spPr>
            <a:xfrm>
              <a:off x="1692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
            <p:cNvSpPr/>
            <p:nvPr/>
          </p:nvSpPr>
          <p:spPr>
            <a:xfrm>
              <a:off x="161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
            <p:cNvSpPr/>
            <p:nvPr/>
          </p:nvSpPr>
          <p:spPr>
            <a:xfrm>
              <a:off x="1546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p:nvPr/>
          </p:nvSpPr>
          <p:spPr>
            <a:xfrm>
              <a:off x="14742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
            <p:cNvSpPr/>
            <p:nvPr/>
          </p:nvSpPr>
          <p:spPr>
            <a:xfrm>
              <a:off x="1401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
            <p:cNvSpPr/>
            <p:nvPr/>
          </p:nvSpPr>
          <p:spPr>
            <a:xfrm>
              <a:off x="1329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
            <p:cNvSpPr/>
            <p:nvPr/>
          </p:nvSpPr>
          <p:spPr>
            <a:xfrm>
              <a:off x="1256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
            <p:cNvSpPr/>
            <p:nvPr/>
          </p:nvSpPr>
          <p:spPr>
            <a:xfrm>
              <a:off x="1183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
            <p:cNvSpPr/>
            <p:nvPr/>
          </p:nvSpPr>
          <p:spPr>
            <a:xfrm>
              <a:off x="1111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
            <p:cNvSpPr/>
            <p:nvPr/>
          </p:nvSpPr>
          <p:spPr>
            <a:xfrm>
              <a:off x="10387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
            <p:cNvSpPr/>
            <p:nvPr/>
          </p:nvSpPr>
          <p:spPr>
            <a:xfrm>
              <a:off x="9662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
            <p:cNvSpPr/>
            <p:nvPr/>
          </p:nvSpPr>
          <p:spPr>
            <a:xfrm>
              <a:off x="8938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
            <p:cNvSpPr/>
            <p:nvPr/>
          </p:nvSpPr>
          <p:spPr>
            <a:xfrm>
              <a:off x="820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
            <p:cNvSpPr/>
            <p:nvPr/>
          </p:nvSpPr>
          <p:spPr>
            <a:xfrm>
              <a:off x="747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
            <p:cNvSpPr/>
            <p:nvPr/>
          </p:nvSpPr>
          <p:spPr>
            <a:xfrm>
              <a:off x="675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
            <p:cNvSpPr/>
            <p:nvPr/>
          </p:nvSpPr>
          <p:spPr>
            <a:xfrm>
              <a:off x="6031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
            <p:cNvSpPr/>
            <p:nvPr/>
          </p:nvSpPr>
          <p:spPr>
            <a:xfrm>
              <a:off x="5306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
            <p:cNvSpPr/>
            <p:nvPr/>
          </p:nvSpPr>
          <p:spPr>
            <a:xfrm>
              <a:off x="4582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
            <p:cNvSpPr/>
            <p:nvPr/>
          </p:nvSpPr>
          <p:spPr>
            <a:xfrm>
              <a:off x="38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
            <p:cNvSpPr/>
            <p:nvPr/>
          </p:nvSpPr>
          <p:spPr>
            <a:xfrm>
              <a:off x="312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
          <p:cNvSpPr txBox="1"/>
          <p:nvPr>
            <p:ph type="title"/>
          </p:nvPr>
        </p:nvSpPr>
        <p:spPr>
          <a:xfrm>
            <a:off x="747925" y="225025"/>
            <a:ext cx="6791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p:txBody>
      </p:sp>
      <p:sp>
        <p:nvSpPr>
          <p:cNvPr id="159" name="Google Shape;159;p1"/>
          <p:cNvSpPr txBox="1"/>
          <p:nvPr>
            <p:ph idx="1" type="body"/>
          </p:nvPr>
        </p:nvSpPr>
        <p:spPr>
          <a:xfrm>
            <a:off x="747925" y="1314900"/>
            <a:ext cx="6791700" cy="3610800"/>
          </a:xfrm>
          <a:prstGeom prst="rect">
            <a:avLst/>
          </a:prstGeom>
          <a:noFill/>
          <a:ln>
            <a:noFill/>
          </a:ln>
        </p:spPr>
        <p:txBody>
          <a:bodyPr anchorCtr="0" anchor="t" bIns="91425" lIns="91425" spcFirstLastPara="1" rIns="91425" wrap="square" tIns="91425">
            <a:noAutofit/>
          </a:bodyPr>
          <a:lstStyle>
            <a:lvl1pPr indent="-393700" lvl="0" marL="4572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indent="-355600" lvl="1" marL="9144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indent="-355600" lvl="2" marL="1371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indent="-342900" lvl="3" marL="18288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indent="-342900" lvl="4" marL="22860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indent="-342900" lvl="5" marL="27432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indent="-342900" lvl="6" marL="32004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indent="-342900" lvl="7" marL="36576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indent="-342900" lvl="8" marL="41148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p:txBody>
      </p:sp>
      <p:sp>
        <p:nvSpPr>
          <p:cNvPr id="160" name="Google Shape;160;p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jpg"/><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ciovirtual.org/scor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10.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2"/>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6" name="Google Shape;526;p12"/>
          <p:cNvSpPr txBox="1"/>
          <p:nvPr/>
        </p:nvSpPr>
        <p:spPr>
          <a:xfrm>
            <a:off x="311700" y="13977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8A4F7D"/>
                </a:solidFill>
                <a:latin typeface="Sniglet"/>
                <a:ea typeface="Sniglet"/>
                <a:cs typeface="Sniglet"/>
                <a:sym typeface="Sniglet"/>
              </a:rPr>
              <a:t>🏆 Let’s Take Attendance🏆</a:t>
            </a:r>
            <a:endParaRPr sz="3500">
              <a:solidFill>
                <a:srgbClr val="8A4F7D"/>
              </a:solidFill>
              <a:latin typeface="Sniglet"/>
              <a:ea typeface="Sniglet"/>
              <a:cs typeface="Sniglet"/>
              <a:sym typeface="Sniglet"/>
            </a:endParaRPr>
          </a:p>
        </p:txBody>
      </p:sp>
      <p:sp>
        <p:nvSpPr>
          <p:cNvPr id="527" name="Google Shape;527;p12"/>
          <p:cNvSpPr/>
          <p:nvPr/>
        </p:nvSpPr>
        <p:spPr>
          <a:xfrm>
            <a:off x="2528550" y="2317800"/>
            <a:ext cx="4086900" cy="572700"/>
          </a:xfrm>
          <a:prstGeom prst="roundRect">
            <a:avLst>
              <a:gd fmla="val 16667" name="adj"/>
            </a:avLst>
          </a:prstGeom>
          <a:solidFill>
            <a:srgbClr val="EF8275"/>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Sniglet"/>
                <a:ea typeface="Sniglet"/>
                <a:cs typeface="Sniglet"/>
                <a:sym typeface="Sniglet"/>
              </a:rPr>
              <a:t>http://sciovirtual.org/attendance</a:t>
            </a:r>
            <a:endParaRPr sz="2000">
              <a:latin typeface="Sniglet"/>
              <a:ea typeface="Sniglet"/>
              <a:cs typeface="Sniglet"/>
              <a:sym typeface="Sniglet"/>
            </a:endParaRPr>
          </a:p>
        </p:txBody>
      </p:sp>
      <p:sp>
        <p:nvSpPr>
          <p:cNvPr id="528" name="Google Shape;528;p12"/>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
        <p:nvSpPr>
          <p:cNvPr id="529" name="Google Shape;529;p12"/>
          <p:cNvSpPr txBox="1"/>
          <p:nvPr/>
        </p:nvSpPr>
        <p:spPr>
          <a:xfrm>
            <a:off x="2987850" y="3237900"/>
            <a:ext cx="3168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100">
                <a:solidFill>
                  <a:srgbClr val="887880"/>
                </a:solidFill>
                <a:latin typeface="Sniglet"/>
                <a:ea typeface="Sniglet"/>
                <a:cs typeface="Sniglet"/>
                <a:sym typeface="Sniglet"/>
              </a:rPr>
              <a:t>Attendance code: skull23</a:t>
            </a:r>
            <a:endParaRPr sz="2100">
              <a:solidFill>
                <a:srgbClr val="887880"/>
              </a:solidFill>
              <a:latin typeface="Sniglet"/>
              <a:ea typeface="Sniglet"/>
              <a:cs typeface="Sniglet"/>
              <a:sym typeface="Snigle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1"/>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What happens when you don’t take in the right amount of nutrients? </a:t>
            </a:r>
            <a:endParaRPr/>
          </a:p>
        </p:txBody>
      </p:sp>
      <p:sp>
        <p:nvSpPr>
          <p:cNvPr id="604" name="Google Shape;604;p2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05" name="Google Shape;605;p21"/>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2"/>
          <p:cNvSpPr txBox="1"/>
          <p:nvPr>
            <p:ph type="title"/>
          </p:nvPr>
        </p:nvSpPr>
        <p:spPr>
          <a:xfrm>
            <a:off x="747925" y="157600"/>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Scurvy</a:t>
            </a:r>
            <a:endParaRPr sz="3500"/>
          </a:p>
        </p:txBody>
      </p:sp>
      <p:sp>
        <p:nvSpPr>
          <p:cNvPr id="611" name="Google Shape;611;p22"/>
          <p:cNvSpPr txBox="1"/>
          <p:nvPr>
            <p:ph idx="1" type="body"/>
          </p:nvPr>
        </p:nvSpPr>
        <p:spPr>
          <a:xfrm>
            <a:off x="447050" y="1174850"/>
            <a:ext cx="4051800" cy="36645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Vitamin C deficiency</a:t>
            </a:r>
            <a:endParaRPr/>
          </a:p>
          <a:p>
            <a:pPr indent="-387350" lvl="0" marL="457200" rtl="0" algn="l">
              <a:spcBef>
                <a:spcPts val="0"/>
              </a:spcBef>
              <a:spcAft>
                <a:spcPts val="0"/>
              </a:spcAft>
              <a:buSzPts val="2500"/>
              <a:buChar char="-"/>
            </a:pPr>
            <a:r>
              <a:rPr lang="en"/>
              <a:t>Pale skin, sunken eyes, loss of teeth</a:t>
            </a:r>
            <a:endParaRPr/>
          </a:p>
          <a:p>
            <a:pPr indent="-387350" lvl="0" marL="457200" rtl="0" algn="l">
              <a:spcBef>
                <a:spcPts val="0"/>
              </a:spcBef>
              <a:spcAft>
                <a:spcPts val="0"/>
              </a:spcAft>
              <a:buSzPts val="2500"/>
              <a:buChar char="-"/>
            </a:pPr>
            <a:r>
              <a:rPr lang="en"/>
              <a:t>Easily treated by eating certain fruits and veggies</a:t>
            </a:r>
            <a:endParaRPr/>
          </a:p>
          <a:p>
            <a:pPr indent="0" lvl="0" marL="0" rtl="0" algn="l">
              <a:spcBef>
                <a:spcPts val="600"/>
              </a:spcBef>
              <a:spcAft>
                <a:spcPts val="0"/>
              </a:spcAft>
              <a:buNone/>
            </a:pPr>
            <a:r>
              <a:t/>
            </a:r>
            <a:endParaRPr/>
          </a:p>
          <a:p>
            <a:pPr indent="0" lvl="0" marL="0" rtl="0" algn="l">
              <a:spcBef>
                <a:spcPts val="0"/>
              </a:spcBef>
              <a:spcAft>
                <a:spcPts val="0"/>
              </a:spcAft>
              <a:buNone/>
            </a:pPr>
            <a:r>
              <a:rPr lang="en" sz="1600">
                <a:solidFill>
                  <a:srgbClr val="517879"/>
                </a:solidFill>
                <a:latin typeface="Dosis Medium"/>
                <a:ea typeface="Dosis Medium"/>
                <a:cs typeface="Dosis Medium"/>
                <a:sym typeface="Dosis Medium"/>
              </a:rPr>
              <a:t>Q: Can you guess why this picture is used? -&gt;</a:t>
            </a:r>
            <a:endParaRPr/>
          </a:p>
        </p:txBody>
      </p:sp>
      <p:sp>
        <p:nvSpPr>
          <p:cNvPr id="612" name="Google Shape;612;p2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13" name="Google Shape;613;p22"/>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pic>
        <p:nvPicPr>
          <p:cNvPr id="614" name="Google Shape;614;p22"/>
          <p:cNvPicPr preferRelativeResize="0"/>
          <p:nvPr/>
        </p:nvPicPr>
        <p:blipFill rotWithShape="1">
          <a:blip r:embed="rId3">
            <a:alphaModFix/>
          </a:blip>
          <a:srcRect b="0" l="0" r="9305" t="0"/>
          <a:stretch/>
        </p:blipFill>
        <p:spPr>
          <a:xfrm>
            <a:off x="4647975" y="1663750"/>
            <a:ext cx="4424374" cy="268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23"/>
          <p:cNvSpPr txBox="1"/>
          <p:nvPr>
            <p:ph type="title"/>
          </p:nvPr>
        </p:nvSpPr>
        <p:spPr>
          <a:xfrm>
            <a:off x="747925" y="157600"/>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Rickets</a:t>
            </a:r>
            <a:endParaRPr sz="3500"/>
          </a:p>
        </p:txBody>
      </p:sp>
      <p:sp>
        <p:nvSpPr>
          <p:cNvPr id="620" name="Google Shape;620;p23"/>
          <p:cNvSpPr txBox="1"/>
          <p:nvPr>
            <p:ph idx="1" type="body"/>
          </p:nvPr>
        </p:nvSpPr>
        <p:spPr>
          <a:xfrm>
            <a:off x="447050" y="1174850"/>
            <a:ext cx="4051800" cy="36645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Vitamin D deficiency</a:t>
            </a:r>
            <a:endParaRPr/>
          </a:p>
          <a:p>
            <a:pPr indent="0" lvl="0" marL="0" rtl="0" algn="l">
              <a:spcBef>
                <a:spcPts val="600"/>
              </a:spcBef>
              <a:spcAft>
                <a:spcPts val="0"/>
              </a:spcAft>
              <a:buNone/>
            </a:pPr>
            <a:r>
              <a:t/>
            </a:r>
            <a:endParaRPr/>
          </a:p>
          <a:p>
            <a:pPr indent="-387350" lvl="0" marL="457200" rtl="0" algn="l">
              <a:spcBef>
                <a:spcPts val="600"/>
              </a:spcBef>
              <a:spcAft>
                <a:spcPts val="0"/>
              </a:spcAft>
              <a:buSzPts val="2500"/>
              <a:buChar char="-"/>
            </a:pPr>
            <a:r>
              <a:rPr lang="en"/>
              <a:t>In children; affects bone development leading to deformities</a:t>
            </a:r>
            <a:endParaRPr/>
          </a:p>
          <a:p>
            <a:pPr indent="0" lvl="0" marL="0" rtl="0" algn="l">
              <a:spcBef>
                <a:spcPts val="600"/>
              </a:spcBef>
              <a:spcAft>
                <a:spcPts val="0"/>
              </a:spcAft>
              <a:buNone/>
            </a:pPr>
            <a:r>
              <a:t/>
            </a:r>
            <a:endParaRPr/>
          </a:p>
          <a:p>
            <a:pPr indent="-387350" lvl="0" marL="457200" rtl="0" algn="l">
              <a:spcBef>
                <a:spcPts val="600"/>
              </a:spcBef>
              <a:spcAft>
                <a:spcPts val="0"/>
              </a:spcAft>
              <a:buSzPts val="2500"/>
              <a:buChar char="-"/>
            </a:pPr>
            <a:r>
              <a:rPr lang="en"/>
              <a:t>Eggs, meat, oily fish</a:t>
            </a:r>
            <a:endParaRPr/>
          </a:p>
        </p:txBody>
      </p:sp>
      <p:sp>
        <p:nvSpPr>
          <p:cNvPr id="621" name="Google Shape;621;p2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2" name="Google Shape;622;p23"/>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pic>
        <p:nvPicPr>
          <p:cNvPr descr="Do People Eat Pokemon? 13 Examples From The Anime Of Eating Pokemon (Or  Real Animals) - GameSpot" id="623" name="Google Shape;623;p23"/>
          <p:cNvPicPr preferRelativeResize="0"/>
          <p:nvPr/>
        </p:nvPicPr>
        <p:blipFill>
          <a:blip r:embed="rId3">
            <a:alphaModFix/>
          </a:blip>
          <a:stretch>
            <a:fillRect/>
          </a:stretch>
        </p:blipFill>
        <p:spPr>
          <a:xfrm>
            <a:off x="4333325" y="1174850"/>
            <a:ext cx="4572000" cy="344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4"/>
          <p:cNvSpPr txBox="1"/>
          <p:nvPr>
            <p:ph type="ctrTitle"/>
          </p:nvPr>
        </p:nvSpPr>
        <p:spPr>
          <a:xfrm>
            <a:off x="3210935" y="1661762"/>
            <a:ext cx="53016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 Digestive/GI Tract</a:t>
            </a:r>
            <a:endParaRPr/>
          </a:p>
        </p:txBody>
      </p:sp>
      <p:sp>
        <p:nvSpPr>
          <p:cNvPr id="629" name="Google Shape;629;p24"/>
          <p:cNvSpPr txBox="1"/>
          <p:nvPr>
            <p:ph idx="1" type="subTitle"/>
          </p:nvPr>
        </p:nvSpPr>
        <p:spPr>
          <a:xfrm>
            <a:off x="2106300" y="2864175"/>
            <a:ext cx="6406200" cy="784800"/>
          </a:xfrm>
          <a:prstGeom prst="rect">
            <a:avLst/>
          </a:prstGeom>
        </p:spPr>
        <p:txBody>
          <a:bodyPr anchorCtr="0" anchor="t" bIns="91425" lIns="91425" spcFirstLastPara="1" rIns="91425" wrap="square" tIns="91425">
            <a:noAutofit/>
          </a:bodyPr>
          <a:lstStyle/>
          <a:p>
            <a:pPr indent="0" lvl="0" marL="457200" rtl="0" algn="r">
              <a:spcBef>
                <a:spcPts val="0"/>
              </a:spcBef>
              <a:spcAft>
                <a:spcPts val="0"/>
              </a:spcAft>
              <a:buNone/>
            </a:pPr>
            <a:r>
              <a:rPr lang="en"/>
              <a:t>2. Name one organ in the digestive tract!</a:t>
            </a:r>
            <a:endParaRPr/>
          </a:p>
        </p:txBody>
      </p:sp>
      <p:sp>
        <p:nvSpPr>
          <p:cNvPr id="630" name="Google Shape;630;p24"/>
          <p:cNvSpPr txBox="1"/>
          <p:nvPr>
            <p:ph idx="4294967295"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pic>
        <p:nvPicPr>
          <p:cNvPr descr="Pancreas an human body stock vector. Illustration of digestive - 189169557" id="631" name="Google Shape;631;p24"/>
          <p:cNvPicPr preferRelativeResize="0"/>
          <p:nvPr/>
        </p:nvPicPr>
        <p:blipFill rotWithShape="1">
          <a:blip r:embed="rId3">
            <a:alphaModFix/>
          </a:blip>
          <a:srcRect b="0" l="14468" r="13188" t="0"/>
          <a:stretch/>
        </p:blipFill>
        <p:spPr>
          <a:xfrm>
            <a:off x="179000" y="566304"/>
            <a:ext cx="3031925" cy="41909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2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Mouth</a:t>
            </a:r>
            <a:endParaRPr/>
          </a:p>
        </p:txBody>
      </p:sp>
      <p:sp>
        <p:nvSpPr>
          <p:cNvPr id="637" name="Google Shape;637;p25"/>
          <p:cNvSpPr txBox="1"/>
          <p:nvPr>
            <p:ph idx="1" type="body"/>
          </p:nvPr>
        </p:nvSpPr>
        <p:spPr>
          <a:xfrm>
            <a:off x="747925" y="1302825"/>
            <a:ext cx="65772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Here the digestion of food starts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 teeth chomp, chew, and tear food down into smaller pieces (mechanical digestion); molecular structure of the food</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Salivary glands secrete saliva into the mouth, breaking down starches into dextrin and maltose (chemical digestion). changes the molecular structure of the food.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Create food boluses.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Then they go down the </a:t>
            </a:r>
            <a:r>
              <a:rPr b="1" lang="en" sz="2000">
                <a:solidFill>
                  <a:srgbClr val="000000"/>
                </a:solidFill>
              </a:rPr>
              <a:t>pharynx</a:t>
            </a:r>
            <a:r>
              <a:rPr lang="en" sz="2000">
                <a:solidFill>
                  <a:srgbClr val="000000"/>
                </a:solidFill>
              </a:rPr>
              <a:t>, preventing food from going to </a:t>
            </a:r>
            <a:r>
              <a:rPr lang="en" sz="2000">
                <a:solidFill>
                  <a:srgbClr val="000000"/>
                </a:solidFill>
              </a:rPr>
              <a:t>windpipe/trachea</a:t>
            </a:r>
            <a:r>
              <a:rPr lang="en" sz="2000">
                <a:solidFill>
                  <a:srgbClr val="000000"/>
                </a:solidFill>
              </a:rPr>
              <a:t>(path to lungs)</a:t>
            </a:r>
            <a:endParaRPr sz="2000">
              <a:solidFill>
                <a:srgbClr val="000000"/>
              </a:solidFill>
            </a:endParaRPr>
          </a:p>
        </p:txBody>
      </p:sp>
      <p:sp>
        <p:nvSpPr>
          <p:cNvPr id="638" name="Google Shape;638;p2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9" name="Google Shape;639;p25"/>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2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Oesophagus</a:t>
            </a:r>
            <a:endParaRPr/>
          </a:p>
        </p:txBody>
      </p:sp>
      <p:sp>
        <p:nvSpPr>
          <p:cNvPr id="645" name="Google Shape;645;p26"/>
          <p:cNvSpPr txBox="1"/>
          <p:nvPr>
            <p:ph idx="1" type="body"/>
          </p:nvPr>
        </p:nvSpPr>
        <p:spPr>
          <a:xfrm>
            <a:off x="747925" y="1227612"/>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After the pharynx, food bolus is transported to the stomach via the </a:t>
            </a:r>
            <a:r>
              <a:rPr b="1" lang="en" sz="2000">
                <a:solidFill>
                  <a:srgbClr val="000000"/>
                </a:solidFill>
              </a:rPr>
              <a:t>esophagus</a:t>
            </a:r>
            <a:r>
              <a:rPr lang="en" sz="2000">
                <a:solidFill>
                  <a:srgbClr val="000000"/>
                </a:solidFill>
              </a:rPr>
              <a:t>/oesophagus.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A muscle-walled tube that goes from the throat to the lower digestive tract.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Muscular contractions (peristalsis) push food down towards the stomach.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 reason peristalsis is important is when digestion is working against gravity. For example, when eating upside down, the food bolus is still able to move to the stomach because of peristalsis contractions.</a:t>
            </a:r>
            <a:endParaRPr sz="2000">
              <a:solidFill>
                <a:srgbClr val="000000"/>
              </a:solidFill>
            </a:endParaRPr>
          </a:p>
          <a:p>
            <a:pPr indent="0" lvl="0" marL="0" rtl="0" algn="l">
              <a:spcBef>
                <a:spcPts val="600"/>
              </a:spcBef>
              <a:spcAft>
                <a:spcPts val="0"/>
              </a:spcAft>
              <a:buNone/>
            </a:pPr>
            <a:r>
              <a:t/>
            </a:r>
            <a:endParaRPr sz="2000"/>
          </a:p>
        </p:txBody>
      </p:sp>
      <p:sp>
        <p:nvSpPr>
          <p:cNvPr id="646" name="Google Shape;646;p2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47" name="Google Shape;647;p26"/>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2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Stomach</a:t>
            </a:r>
            <a:endParaRPr/>
          </a:p>
        </p:txBody>
      </p:sp>
      <p:sp>
        <p:nvSpPr>
          <p:cNvPr id="653" name="Google Shape;653;p27"/>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When we think of digestion, the first thing that comes to mind is the stomach.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Waiting room for food bolus.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Stomach breaks the food down into a liquid-like mixture by churning the food (mechanical digestion) and secreting gastric acid (chemical digestion).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Gastric acid also kills bacteria that may be in the food.</a:t>
            </a:r>
            <a:endParaRPr sz="2000">
              <a:solidFill>
                <a:srgbClr val="000000"/>
              </a:solidFill>
            </a:endParaRPr>
          </a:p>
          <a:p>
            <a:pPr indent="0" lvl="0" marL="0" rtl="0" algn="l">
              <a:spcBef>
                <a:spcPts val="600"/>
              </a:spcBef>
              <a:spcAft>
                <a:spcPts val="0"/>
              </a:spcAft>
              <a:buNone/>
            </a:pPr>
            <a:r>
              <a:t/>
            </a:r>
            <a:endParaRPr sz="2000"/>
          </a:p>
        </p:txBody>
      </p:sp>
      <p:sp>
        <p:nvSpPr>
          <p:cNvPr id="654" name="Google Shape;654;p2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5" name="Google Shape;655;p27"/>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Duodenum (In the small intestine)</a:t>
            </a:r>
            <a:endParaRPr/>
          </a:p>
        </p:txBody>
      </p:sp>
      <p:sp>
        <p:nvSpPr>
          <p:cNvPr id="661" name="Google Shape;661;p28"/>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Transfer to the </a:t>
            </a:r>
            <a:r>
              <a:rPr b="1" lang="en" sz="2000">
                <a:solidFill>
                  <a:srgbClr val="000000"/>
                </a:solidFill>
              </a:rPr>
              <a:t>duodenum</a:t>
            </a:r>
            <a:r>
              <a:rPr lang="en" sz="2000">
                <a:solidFill>
                  <a:srgbClr val="000000"/>
                </a:solidFill>
              </a:rPr>
              <a:t> by contractions of the stomach walls.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First part of the small intestine; stationary and is fixed behind sheets of connective tissue called peritoneum.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Glands in the duodenum secrete a thick alkaline fluid that neutralises the acidic chemicals the food bile has absorbed.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Gallbladder also secretes pancreatic juice and bile into the duodenum.</a:t>
            </a:r>
            <a:endParaRPr sz="2000">
              <a:solidFill>
                <a:srgbClr val="000000"/>
              </a:solidFill>
            </a:endParaRPr>
          </a:p>
          <a:p>
            <a:pPr indent="0" lvl="0" marL="0" rtl="0" algn="l">
              <a:spcBef>
                <a:spcPts val="600"/>
              </a:spcBef>
              <a:spcAft>
                <a:spcPts val="0"/>
              </a:spcAft>
              <a:buNone/>
            </a:pPr>
            <a:r>
              <a:t/>
            </a:r>
            <a:endParaRPr sz="2000"/>
          </a:p>
        </p:txBody>
      </p:sp>
      <p:sp>
        <p:nvSpPr>
          <p:cNvPr id="662" name="Google Shape;662;p2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3" name="Google Shape;663;p28"/>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2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Liver</a:t>
            </a:r>
            <a:endParaRPr/>
          </a:p>
        </p:txBody>
      </p:sp>
      <p:sp>
        <p:nvSpPr>
          <p:cNvPr id="669" name="Google Shape;669;p29"/>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Very important though food does not directly pass through</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Produces bile (a greenish fluid which aids in the digestion of fats), which is stored in the gallbladder.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Joins with secretions from the pancreas and goes through the common bile duct into the duodenum.</a:t>
            </a:r>
            <a:endParaRPr sz="2000">
              <a:solidFill>
                <a:srgbClr val="000000"/>
              </a:solidFill>
            </a:endParaRPr>
          </a:p>
          <a:p>
            <a:pPr indent="0" lvl="0" marL="0" rtl="0" algn="l">
              <a:spcBef>
                <a:spcPts val="600"/>
              </a:spcBef>
              <a:spcAft>
                <a:spcPts val="0"/>
              </a:spcAft>
              <a:buNone/>
            </a:pPr>
            <a:r>
              <a:t/>
            </a:r>
            <a:endParaRPr sz="2000"/>
          </a:p>
        </p:txBody>
      </p:sp>
      <p:sp>
        <p:nvSpPr>
          <p:cNvPr id="670" name="Google Shape;670;p2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1" name="Google Shape;671;p29"/>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0"/>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Jejunum + Ileum (In the small intestine)</a:t>
            </a:r>
            <a:endParaRPr/>
          </a:p>
        </p:txBody>
      </p:sp>
      <p:sp>
        <p:nvSpPr>
          <p:cNvPr id="677" name="Google Shape;677;p30"/>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After the duodenum comes the </a:t>
            </a:r>
            <a:r>
              <a:rPr b="1" lang="en" sz="2000">
                <a:solidFill>
                  <a:srgbClr val="000000"/>
                </a:solidFill>
              </a:rPr>
              <a:t>jejunum</a:t>
            </a:r>
            <a:r>
              <a:rPr lang="en" sz="2000">
                <a:solidFill>
                  <a:srgbClr val="000000"/>
                </a:solidFill>
              </a:rPr>
              <a:t> and the </a:t>
            </a:r>
            <a:r>
              <a:rPr b="1" lang="en" sz="2000">
                <a:solidFill>
                  <a:srgbClr val="000000"/>
                </a:solidFill>
              </a:rPr>
              <a:t>ileum</a:t>
            </a:r>
            <a:r>
              <a:rPr lang="en" sz="2000">
                <a:solidFill>
                  <a:srgbClr val="000000"/>
                </a:solidFill>
              </a:rPr>
              <a:t>.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Make up the bulk of the small intestine.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 jejunum comes first.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Food boluses are digested even further, and some nutrients are absorbed through the walls.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Ileum is the longest portion of the small intestine.</a:t>
            </a:r>
            <a:endParaRPr sz="2000">
              <a:solidFill>
                <a:srgbClr val="000000"/>
              </a:solidFill>
            </a:endParaRPr>
          </a:p>
          <a:p>
            <a:pPr indent="0" lvl="0" marL="0" rtl="0" algn="l">
              <a:spcBef>
                <a:spcPts val="600"/>
              </a:spcBef>
              <a:spcAft>
                <a:spcPts val="0"/>
              </a:spcAft>
              <a:buNone/>
            </a:pPr>
            <a:r>
              <a:t/>
            </a:r>
            <a:endParaRPr sz="2000"/>
          </a:p>
        </p:txBody>
      </p:sp>
      <p:sp>
        <p:nvSpPr>
          <p:cNvPr id="678" name="Google Shape;678;p3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9" name="Google Shape;679;p30"/>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3"/>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ScioCamp 2022: Anatomy and Physiology</a:t>
            </a:r>
            <a:endParaRPr/>
          </a:p>
        </p:txBody>
      </p:sp>
      <p:sp>
        <p:nvSpPr>
          <p:cNvPr id="535" name="Google Shape;535;p13"/>
          <p:cNvSpPr txBox="1"/>
          <p:nvPr/>
        </p:nvSpPr>
        <p:spPr>
          <a:xfrm>
            <a:off x="186325" y="2320850"/>
            <a:ext cx="4447800" cy="5157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2150">
                <a:solidFill>
                  <a:srgbClr val="007B83"/>
                </a:solidFill>
                <a:latin typeface="Sniglet"/>
                <a:ea typeface="Sniglet"/>
                <a:cs typeface="Sniglet"/>
                <a:sym typeface="Sniglet"/>
              </a:rPr>
              <a:t>Google Classroom code: </a:t>
            </a:r>
            <a:r>
              <a:rPr lang="en" sz="2150" u="sng">
                <a:solidFill>
                  <a:srgbClr val="007B83"/>
                </a:solidFill>
                <a:latin typeface="Sniglet"/>
                <a:ea typeface="Sniglet"/>
                <a:cs typeface="Sniglet"/>
                <a:sym typeface="Sniglet"/>
              </a:rPr>
              <a:t>sfts5re</a:t>
            </a:r>
            <a:endParaRPr b="1" sz="8700" u="sng">
              <a:solidFill>
                <a:schemeClr val="dk2"/>
              </a:solidFill>
              <a:latin typeface="Sniglet"/>
              <a:ea typeface="Sniglet"/>
              <a:cs typeface="Sniglet"/>
              <a:sym typeface="Snigle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1"/>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Large Intestine</a:t>
            </a:r>
            <a:endParaRPr/>
          </a:p>
        </p:txBody>
      </p:sp>
      <p:sp>
        <p:nvSpPr>
          <p:cNvPr id="685" name="Google Shape;685;p31"/>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After passing through the small intestine, food bolus makes its way through the </a:t>
            </a:r>
            <a:r>
              <a:rPr b="1" lang="en" sz="2000">
                <a:solidFill>
                  <a:srgbClr val="000000"/>
                </a:solidFill>
              </a:rPr>
              <a:t>large intestine</a:t>
            </a:r>
            <a:r>
              <a:rPr lang="en" sz="2000">
                <a:solidFill>
                  <a:srgbClr val="000000"/>
                </a:solidFill>
              </a:rPr>
              <a:t>.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Shorter than the small intestine, but larger in diameter</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Water and electrolytes are removed in the large intestine.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Microbes such as bacteria aid in further digestion.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Finally, food bolus comes out of the anus as feces.</a:t>
            </a:r>
            <a:endParaRPr sz="2000">
              <a:solidFill>
                <a:srgbClr val="000000"/>
              </a:solidFill>
            </a:endParaRPr>
          </a:p>
          <a:p>
            <a:pPr indent="0" lvl="0" marL="0" rtl="0" algn="l">
              <a:spcBef>
                <a:spcPts val="600"/>
              </a:spcBef>
              <a:spcAft>
                <a:spcPts val="0"/>
              </a:spcAft>
              <a:buNone/>
            </a:pPr>
            <a:r>
              <a:t/>
            </a:r>
            <a:endParaRPr sz="2000"/>
          </a:p>
        </p:txBody>
      </p:sp>
      <p:sp>
        <p:nvSpPr>
          <p:cNvPr id="686" name="Google Shape;686;p3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7" name="Google Shape;687;p31"/>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2"/>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small intestine | PMG Biology" id="693" name="Google Shape;693;p32"/>
          <p:cNvPicPr preferRelativeResize="0"/>
          <p:nvPr/>
        </p:nvPicPr>
        <p:blipFill>
          <a:blip r:embed="rId3">
            <a:alphaModFix/>
          </a:blip>
          <a:stretch>
            <a:fillRect/>
          </a:stretch>
        </p:blipFill>
        <p:spPr>
          <a:xfrm>
            <a:off x="1647625" y="164724"/>
            <a:ext cx="5848750" cy="4603950"/>
          </a:xfrm>
          <a:prstGeom prst="rect">
            <a:avLst/>
          </a:prstGeom>
          <a:noFill/>
          <a:ln>
            <a:noFill/>
          </a:ln>
        </p:spPr>
      </p:pic>
      <p:sp>
        <p:nvSpPr>
          <p:cNvPr id="694" name="Google Shape;694;p32"/>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3"/>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Small intestine - Wikipedia" id="700" name="Google Shape;700;p33"/>
          <p:cNvPicPr preferRelativeResize="0"/>
          <p:nvPr/>
        </p:nvPicPr>
        <p:blipFill rotWithShape="1">
          <a:blip r:embed="rId3">
            <a:alphaModFix/>
          </a:blip>
          <a:srcRect b="7295" l="0" r="0" t="0"/>
          <a:stretch/>
        </p:blipFill>
        <p:spPr>
          <a:xfrm>
            <a:off x="2228500" y="310300"/>
            <a:ext cx="4767399" cy="4419450"/>
          </a:xfrm>
          <a:prstGeom prst="rect">
            <a:avLst/>
          </a:prstGeom>
          <a:noFill/>
          <a:ln>
            <a:noFill/>
          </a:ln>
        </p:spPr>
      </p:pic>
      <p:sp>
        <p:nvSpPr>
          <p:cNvPr id="701" name="Google Shape;701;p33"/>
          <p:cNvSpPr/>
          <p:nvPr/>
        </p:nvSpPr>
        <p:spPr>
          <a:xfrm>
            <a:off x="2820925" y="2331975"/>
            <a:ext cx="1006200" cy="33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2209725" y="949725"/>
            <a:ext cx="1335300" cy="37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2830325" y="2971375"/>
            <a:ext cx="799200" cy="33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2802125" y="3573175"/>
            <a:ext cx="5643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3366325" y="507775"/>
            <a:ext cx="8463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5576050" y="460750"/>
            <a:ext cx="1410600" cy="48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34"/>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13" name="Google Shape;713;p34"/>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What About Animals?</a:t>
            </a:r>
            <a:endParaRPr/>
          </a:p>
        </p:txBody>
      </p:sp>
      <p:sp>
        <p:nvSpPr>
          <p:cNvPr id="714" name="Google Shape;714;p34"/>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Gizzard</a:t>
            </a:r>
            <a:endParaRPr/>
          </a:p>
        </p:txBody>
      </p:sp>
      <p:sp>
        <p:nvSpPr>
          <p:cNvPr id="720" name="Google Shape;720;p35"/>
          <p:cNvSpPr txBox="1"/>
          <p:nvPr>
            <p:ph idx="1" type="body"/>
          </p:nvPr>
        </p:nvSpPr>
        <p:spPr>
          <a:xfrm>
            <a:off x="747925" y="1302825"/>
            <a:ext cx="3887700" cy="36108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solidFill>
                  <a:srgbClr val="000000"/>
                </a:solidFill>
                <a:highlight>
                  <a:srgbClr val="FFFFFF"/>
                </a:highlight>
              </a:rPr>
              <a:t>Many birds, reptiles and fish have gizzards</a:t>
            </a:r>
            <a:endParaRPr sz="2000">
              <a:solidFill>
                <a:srgbClr val="000000"/>
              </a:solidFill>
              <a:highlight>
                <a:srgbClr val="FFFFFF"/>
              </a:highlight>
            </a:endParaRPr>
          </a:p>
          <a:p>
            <a:pPr indent="-355600" lvl="0" marL="457200" rtl="0" algn="l">
              <a:lnSpc>
                <a:spcPct val="100000"/>
              </a:lnSpc>
              <a:spcBef>
                <a:spcPts val="0"/>
              </a:spcBef>
              <a:spcAft>
                <a:spcPts val="0"/>
              </a:spcAft>
              <a:buSzPts val="2000"/>
              <a:buChar char="-"/>
            </a:pPr>
            <a:r>
              <a:rPr lang="en" sz="2000">
                <a:solidFill>
                  <a:srgbClr val="000000"/>
                </a:solidFill>
                <a:highlight>
                  <a:srgbClr val="FFFFFF"/>
                </a:highlight>
              </a:rPr>
              <a:t>W</a:t>
            </a:r>
            <a:r>
              <a:rPr lang="en" sz="2000">
                <a:solidFill>
                  <a:srgbClr val="000000"/>
                </a:solidFill>
                <a:highlight>
                  <a:srgbClr val="FFFFFF"/>
                </a:highlight>
              </a:rPr>
              <a:t>hy chickens do not need teeth.</a:t>
            </a:r>
            <a:endParaRPr sz="2000">
              <a:solidFill>
                <a:srgbClr val="000000"/>
              </a:solidFill>
              <a:highlight>
                <a:srgbClr val="FFFFFF"/>
              </a:highlight>
            </a:endParaRPr>
          </a:p>
          <a:p>
            <a:pPr indent="-355600" lvl="0" marL="457200" rtl="0" algn="l">
              <a:lnSpc>
                <a:spcPct val="100000"/>
              </a:lnSpc>
              <a:spcBef>
                <a:spcPts val="0"/>
              </a:spcBef>
              <a:spcAft>
                <a:spcPts val="0"/>
              </a:spcAft>
              <a:buSzPts val="2000"/>
              <a:buChar char="-"/>
            </a:pPr>
            <a:r>
              <a:rPr lang="en" sz="2000">
                <a:solidFill>
                  <a:srgbClr val="000000"/>
                </a:solidFill>
                <a:highlight>
                  <a:srgbClr val="FFFFFF"/>
                </a:highlight>
              </a:rPr>
              <a:t>Muscular part of the stomach </a:t>
            </a:r>
            <a:endParaRPr sz="2000">
              <a:solidFill>
                <a:srgbClr val="000000"/>
              </a:solidFill>
              <a:highlight>
                <a:srgbClr val="FFFFFF"/>
              </a:highlight>
            </a:endParaRPr>
          </a:p>
          <a:p>
            <a:pPr indent="-355600" lvl="0" marL="457200" rtl="0" algn="l">
              <a:lnSpc>
                <a:spcPct val="100000"/>
              </a:lnSpc>
              <a:spcBef>
                <a:spcPts val="0"/>
              </a:spcBef>
              <a:spcAft>
                <a:spcPts val="0"/>
              </a:spcAft>
              <a:buSzPts val="2000"/>
              <a:buChar char="-"/>
            </a:pPr>
            <a:r>
              <a:rPr lang="en" sz="2000">
                <a:solidFill>
                  <a:srgbClr val="000000"/>
                </a:solidFill>
                <a:highlight>
                  <a:srgbClr val="FFFFFF"/>
                </a:highlight>
              </a:rPr>
              <a:t>Chickens use grit (small, hard particles of pebbles or sand) to grind grains and fiber into smaller, more digestible, particles.</a:t>
            </a:r>
            <a:endParaRPr sz="2000"/>
          </a:p>
        </p:txBody>
      </p:sp>
      <p:sp>
        <p:nvSpPr>
          <p:cNvPr id="721" name="Google Shape;721;p3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Gizzard - Wikipedia" id="722" name="Google Shape;722;p35"/>
          <p:cNvPicPr preferRelativeResize="0"/>
          <p:nvPr/>
        </p:nvPicPr>
        <p:blipFill>
          <a:blip r:embed="rId3">
            <a:alphaModFix/>
          </a:blip>
          <a:stretch>
            <a:fillRect/>
          </a:stretch>
        </p:blipFill>
        <p:spPr>
          <a:xfrm>
            <a:off x="4826475" y="1419850"/>
            <a:ext cx="4144325" cy="3108225"/>
          </a:xfrm>
          <a:prstGeom prst="rect">
            <a:avLst/>
          </a:prstGeom>
          <a:noFill/>
          <a:ln>
            <a:noFill/>
          </a:ln>
        </p:spPr>
      </p:pic>
      <p:sp>
        <p:nvSpPr>
          <p:cNvPr id="723" name="Google Shape;723;p35"/>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Crops</a:t>
            </a:r>
            <a:endParaRPr/>
          </a:p>
        </p:txBody>
      </p:sp>
      <p:sp>
        <p:nvSpPr>
          <p:cNvPr id="729" name="Google Shape;729;p36"/>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Many birds, invertebrates, gastropods, earthworms, leeches and insects</a:t>
            </a:r>
            <a:endParaRPr/>
          </a:p>
          <a:p>
            <a:pPr indent="-387350" lvl="0" marL="457200" rtl="0" algn="l">
              <a:spcBef>
                <a:spcPts val="0"/>
              </a:spcBef>
              <a:spcAft>
                <a:spcPts val="0"/>
              </a:spcAft>
              <a:buSzPts val="2500"/>
              <a:buChar char="-"/>
            </a:pPr>
            <a:r>
              <a:rPr lang="en"/>
              <a:t>L</a:t>
            </a:r>
            <a:r>
              <a:rPr lang="en"/>
              <a:t>ike a “doggy bag” when the animal eats. </a:t>
            </a:r>
            <a:endParaRPr/>
          </a:p>
          <a:p>
            <a:pPr indent="-387350" lvl="0" marL="457200" rtl="0" algn="l">
              <a:spcBef>
                <a:spcPts val="0"/>
              </a:spcBef>
              <a:spcAft>
                <a:spcPts val="0"/>
              </a:spcAft>
              <a:buSzPts val="2500"/>
              <a:buChar char="-"/>
            </a:pPr>
            <a:r>
              <a:rPr lang="en"/>
              <a:t>Many animals eat as much as possible when the opportunity for feeding presents itself. </a:t>
            </a:r>
            <a:endParaRPr/>
          </a:p>
          <a:p>
            <a:pPr indent="-387350" lvl="0" marL="457200" rtl="0" algn="l">
              <a:spcBef>
                <a:spcPts val="0"/>
              </a:spcBef>
              <a:spcAft>
                <a:spcPts val="0"/>
              </a:spcAft>
              <a:buSzPts val="2500"/>
              <a:buChar char="-"/>
            </a:pPr>
            <a:r>
              <a:rPr lang="en"/>
              <a:t>Food can’t be digested this quick. </a:t>
            </a:r>
            <a:endParaRPr/>
          </a:p>
          <a:p>
            <a:pPr indent="-387350" lvl="0" marL="457200" rtl="0" algn="l">
              <a:spcBef>
                <a:spcPts val="0"/>
              </a:spcBef>
              <a:spcAft>
                <a:spcPts val="0"/>
              </a:spcAft>
              <a:buSzPts val="2500"/>
              <a:buChar char="-"/>
            </a:pPr>
            <a:r>
              <a:rPr lang="en"/>
              <a:t>Crop enables the animal to fill up and then the animal can do the digesting later </a:t>
            </a:r>
            <a:endParaRPr/>
          </a:p>
        </p:txBody>
      </p:sp>
      <p:sp>
        <p:nvSpPr>
          <p:cNvPr id="730" name="Google Shape;730;p3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31" name="Google Shape;731;p36"/>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Intracellular and extracellular digestion</a:t>
            </a:r>
            <a:endParaRPr/>
          </a:p>
        </p:txBody>
      </p:sp>
      <p:sp>
        <p:nvSpPr>
          <p:cNvPr id="737" name="Google Shape;737;p37"/>
          <p:cNvSpPr txBox="1"/>
          <p:nvPr>
            <p:ph idx="1" type="body"/>
          </p:nvPr>
        </p:nvSpPr>
        <p:spPr>
          <a:xfrm>
            <a:off x="639325" y="1155903"/>
            <a:ext cx="3159000" cy="3610800"/>
          </a:xfrm>
          <a:prstGeom prst="rect">
            <a:avLst/>
          </a:prstGeom>
        </p:spPr>
        <p:txBody>
          <a:bodyPr anchorCtr="0" anchor="t" bIns="91425" lIns="91425" spcFirstLastPara="1" rIns="91425" wrap="square" tIns="91425">
            <a:noAutofit/>
          </a:bodyPr>
          <a:lstStyle/>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Breakdown of food materials occurs inside the food vacuoles.</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Ingestion occurs through the phagocytic vesicles.</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Enzymes involved: lysozyme </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Only chemical digestion</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Nutrients diffuse into the cytoplasm through the membrane of vacuole</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The materials that are not digestible get excreted through the exocytosis.</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Simple mechanism; involves vesicles.</a:t>
            </a:r>
            <a:endParaRPr sz="1400">
              <a:solidFill>
                <a:srgbClr val="111111"/>
              </a:solidFill>
            </a:endParaRPr>
          </a:p>
          <a:p>
            <a:pPr indent="-317500" lvl="0" marL="457200" marR="50800" rtl="0" algn="l">
              <a:lnSpc>
                <a:spcPct val="115000"/>
              </a:lnSpc>
              <a:spcBef>
                <a:spcPts val="0"/>
              </a:spcBef>
              <a:spcAft>
                <a:spcPts val="0"/>
              </a:spcAft>
              <a:buClr>
                <a:srgbClr val="111111"/>
              </a:buClr>
              <a:buSzPts val="1400"/>
              <a:buChar char="-"/>
            </a:pPr>
            <a:r>
              <a:rPr lang="en" sz="1400">
                <a:solidFill>
                  <a:srgbClr val="111111"/>
                </a:solidFill>
              </a:rPr>
              <a:t>Mainly occurs in protozoans.</a:t>
            </a:r>
            <a:endParaRPr sz="1400">
              <a:solidFill>
                <a:srgbClr val="111111"/>
              </a:solidFill>
            </a:endParaRPr>
          </a:p>
          <a:p>
            <a:pPr indent="0" lvl="0" marL="0" rtl="0" algn="l">
              <a:spcBef>
                <a:spcPts val="600"/>
              </a:spcBef>
              <a:spcAft>
                <a:spcPts val="0"/>
              </a:spcAft>
              <a:buNone/>
            </a:pPr>
            <a:r>
              <a:t/>
            </a:r>
            <a:endParaRPr sz="1400">
              <a:solidFill>
                <a:srgbClr val="111111"/>
              </a:solidFill>
            </a:endParaRPr>
          </a:p>
        </p:txBody>
      </p:sp>
      <p:sp>
        <p:nvSpPr>
          <p:cNvPr id="738" name="Google Shape;738;p3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39" name="Google Shape;739;p37"/>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1607883" rtl="0" algn="l">
              <a:spcBef>
                <a:spcPts val="171"/>
              </a:spcBef>
              <a:spcAft>
                <a:spcPts val="0"/>
              </a:spcAft>
              <a:buNone/>
            </a:pPr>
            <a:r>
              <a:t/>
            </a:r>
            <a:endParaRPr sz="1100"/>
          </a:p>
        </p:txBody>
      </p:sp>
      <p:sp>
        <p:nvSpPr>
          <p:cNvPr id="740" name="Google Shape;740;p37"/>
          <p:cNvSpPr txBox="1"/>
          <p:nvPr/>
        </p:nvSpPr>
        <p:spPr>
          <a:xfrm>
            <a:off x="2653625" y="2587800"/>
            <a:ext cx="3000000" cy="354000"/>
          </a:xfrm>
          <a:prstGeom prst="rect">
            <a:avLst/>
          </a:prstGeom>
          <a:noFill/>
          <a:ln>
            <a:noFill/>
          </a:ln>
        </p:spPr>
        <p:txBody>
          <a:bodyPr anchorCtr="0" anchor="t" bIns="91425" lIns="91425" spcFirstLastPara="1" rIns="91425" wrap="square" tIns="91425">
            <a:spAutoFit/>
          </a:bodyPr>
          <a:lstStyle/>
          <a:p>
            <a:pPr indent="0" lvl="0" marL="695579" rtl="0" algn="l">
              <a:spcBef>
                <a:spcPts val="171"/>
              </a:spcBef>
              <a:spcAft>
                <a:spcPts val="0"/>
              </a:spcAft>
              <a:buNone/>
            </a:pPr>
            <a:r>
              <a:t/>
            </a:r>
            <a:endParaRPr sz="1100"/>
          </a:p>
        </p:txBody>
      </p:sp>
      <p:sp>
        <p:nvSpPr>
          <p:cNvPr id="741" name="Google Shape;741;p37"/>
          <p:cNvSpPr txBox="1"/>
          <p:nvPr>
            <p:ph idx="2" type="body"/>
          </p:nvPr>
        </p:nvSpPr>
        <p:spPr>
          <a:xfrm>
            <a:off x="3906925" y="1155900"/>
            <a:ext cx="3976200" cy="3610800"/>
          </a:xfrm>
          <a:prstGeom prst="rect">
            <a:avLst/>
          </a:prstGeom>
        </p:spPr>
        <p:txBody>
          <a:bodyPr anchorCtr="0" anchor="t" bIns="91425" lIns="91425" spcFirstLastPara="1" rIns="91425" wrap="square" tIns="91425">
            <a:noAutofit/>
          </a:bodyPr>
          <a:lstStyle/>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B</a:t>
            </a:r>
            <a:r>
              <a:rPr lang="en" sz="1400">
                <a:solidFill>
                  <a:srgbClr val="332E2B"/>
                </a:solidFill>
              </a:rPr>
              <a:t>reakdown of food materials occurs outside the cell in the lumen of the alimentary canal or on the decaying organic materials.</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Ingestion occurs through the mouth.</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Enzymes secreted from the glands of the alimentary canal.</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Both chemical and mechanical digestion occurs.</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Nutrients absorbed into the blood through the gut epithelia.</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The materials that are not digestible get excreted through the anus.</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Complex mechanism; involves the organs and glands.</a:t>
            </a:r>
            <a:endParaRPr sz="1400">
              <a:solidFill>
                <a:srgbClr val="332E2B"/>
              </a:solidFill>
            </a:endParaRPr>
          </a:p>
          <a:p>
            <a:pPr indent="-317500" lvl="0" marL="457200" marR="50800" rtl="0" algn="l">
              <a:lnSpc>
                <a:spcPct val="115000"/>
              </a:lnSpc>
              <a:spcBef>
                <a:spcPts val="0"/>
              </a:spcBef>
              <a:spcAft>
                <a:spcPts val="0"/>
              </a:spcAft>
              <a:buClr>
                <a:srgbClr val="332E2B"/>
              </a:buClr>
              <a:buSzPts val="1400"/>
              <a:buChar char="-"/>
            </a:pPr>
            <a:r>
              <a:rPr lang="en" sz="1400">
                <a:solidFill>
                  <a:srgbClr val="332E2B"/>
                </a:solidFill>
              </a:rPr>
              <a:t>It follows in bacteria, fungi, and animals with the alimentary canal</a:t>
            </a:r>
            <a:endParaRPr sz="1400">
              <a:solidFill>
                <a:srgbClr val="332E2B"/>
              </a:solidFill>
            </a:endParaRPr>
          </a:p>
          <a:p>
            <a:pPr indent="0" lvl="0" marL="50800" marR="50800" rtl="0" algn="l">
              <a:lnSpc>
                <a:spcPct val="115000"/>
              </a:lnSpc>
              <a:spcBef>
                <a:spcPts val="0"/>
              </a:spcBef>
              <a:spcAft>
                <a:spcPts val="0"/>
              </a:spcAft>
              <a:buNone/>
            </a:pPr>
            <a:r>
              <a:t/>
            </a:r>
            <a:endParaRPr sz="1400">
              <a:solidFill>
                <a:srgbClr val="332E2B"/>
              </a:solidFill>
            </a:endParaRPr>
          </a:p>
          <a:p>
            <a:pPr indent="0" lvl="0" marL="50800" marR="50800" rtl="0" algn="l">
              <a:lnSpc>
                <a:spcPct val="115000"/>
              </a:lnSpc>
              <a:spcBef>
                <a:spcPts val="0"/>
              </a:spcBef>
              <a:spcAft>
                <a:spcPts val="0"/>
              </a:spcAft>
              <a:buNone/>
            </a:pPr>
            <a:r>
              <a:t/>
            </a:r>
            <a:endParaRPr sz="1400">
              <a:solidFill>
                <a:srgbClr val="332E2B"/>
              </a:solidFill>
            </a:endParaRPr>
          </a:p>
          <a:p>
            <a:pPr indent="0" lvl="0" marL="50800" marR="50800" rtl="0" algn="l">
              <a:lnSpc>
                <a:spcPct val="115000"/>
              </a:lnSpc>
              <a:spcBef>
                <a:spcPts val="0"/>
              </a:spcBef>
              <a:spcAft>
                <a:spcPts val="0"/>
              </a:spcAft>
              <a:buNone/>
            </a:pPr>
            <a:r>
              <a:t/>
            </a:r>
            <a:endParaRPr sz="1400">
              <a:solidFill>
                <a:srgbClr val="332E2B"/>
              </a:solidFill>
            </a:endParaRPr>
          </a:p>
          <a:p>
            <a:pPr indent="0" lvl="0" marL="50800" marR="50800" rtl="0" algn="l">
              <a:lnSpc>
                <a:spcPct val="115000"/>
              </a:lnSpc>
              <a:spcBef>
                <a:spcPts val="0"/>
              </a:spcBef>
              <a:spcAft>
                <a:spcPts val="0"/>
              </a:spcAft>
              <a:buNone/>
            </a:pPr>
            <a:r>
              <a:t/>
            </a:r>
            <a:endParaRPr sz="1400">
              <a:solidFill>
                <a:srgbClr val="332E2B"/>
              </a:solidFill>
            </a:endParaRPr>
          </a:p>
          <a:p>
            <a:pPr indent="0" lvl="0" marL="50800" marR="50800" rtl="0" algn="l">
              <a:lnSpc>
                <a:spcPct val="115000"/>
              </a:lnSpc>
              <a:spcBef>
                <a:spcPts val="0"/>
              </a:spcBef>
              <a:spcAft>
                <a:spcPts val="0"/>
              </a:spcAft>
              <a:buNone/>
            </a:pPr>
            <a:r>
              <a:t/>
            </a:r>
            <a:endParaRPr sz="1400">
              <a:solidFill>
                <a:srgbClr val="332E2B"/>
              </a:solidFill>
            </a:endParaRPr>
          </a:p>
        </p:txBody>
      </p:sp>
      <p:sp>
        <p:nvSpPr>
          <p:cNvPr id="742" name="Google Shape;742;p37"/>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48" name="Google Shape;748;p38"/>
          <p:cNvPicPr preferRelativeResize="0"/>
          <p:nvPr/>
        </p:nvPicPr>
        <p:blipFill>
          <a:blip r:embed="rId3">
            <a:alphaModFix/>
          </a:blip>
          <a:stretch>
            <a:fillRect/>
          </a:stretch>
        </p:blipFill>
        <p:spPr>
          <a:xfrm>
            <a:off x="1585500" y="1155175"/>
            <a:ext cx="5555475" cy="3567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3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Gastrovascular Cavity</a:t>
            </a:r>
            <a:endParaRPr/>
          </a:p>
        </p:txBody>
      </p:sp>
      <p:sp>
        <p:nvSpPr>
          <p:cNvPr id="754" name="Google Shape;754;p39"/>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Primary organ of digestion and circulation in two major animal phyla: Coelenterates and Platyhelminthes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An open space inside the animal surrounded by endodermal tissue; intracellular digestion.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Food passes through the opening, or mouth, and enters the cavity.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Some endodermal cells secrete </a:t>
            </a:r>
            <a:r>
              <a:rPr lang="en" sz="2000">
                <a:solidFill>
                  <a:srgbClr val="000000"/>
                </a:solidFill>
              </a:rPr>
              <a:t>enzymes</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a:solidFill>
                  <a:srgbClr val="000000"/>
                </a:solidFill>
              </a:rPr>
              <a:t>Small digested particles taken up by other endodermal cells</a:t>
            </a:r>
            <a:endParaRPr>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Waste particles expelled from cavity</a:t>
            </a:r>
            <a:endParaRPr sz="2000">
              <a:solidFill>
                <a:srgbClr val="000000"/>
              </a:solidFill>
            </a:endParaRPr>
          </a:p>
        </p:txBody>
      </p:sp>
      <p:sp>
        <p:nvSpPr>
          <p:cNvPr id="755" name="Google Shape;755;p3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56" name="Google Shape;756;p39"/>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0"/>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8200"/>
              <a:t>Any Questions?</a:t>
            </a:r>
            <a:endParaRPr sz="8200"/>
          </a:p>
        </p:txBody>
      </p:sp>
      <p:sp>
        <p:nvSpPr>
          <p:cNvPr id="762" name="Google Shape;762;p40"/>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Instructor Introductions</a:t>
            </a:r>
            <a:endParaRPr sz="3600"/>
          </a:p>
        </p:txBody>
      </p:sp>
      <p:sp>
        <p:nvSpPr>
          <p:cNvPr id="541" name="Google Shape;541;p14"/>
          <p:cNvSpPr txBox="1"/>
          <p:nvPr>
            <p:ph idx="1" type="body"/>
          </p:nvPr>
        </p:nvSpPr>
        <p:spPr>
          <a:xfrm>
            <a:off x="747925" y="1363152"/>
            <a:ext cx="3159000" cy="172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solidFill>
                  <a:schemeClr val="accent1"/>
                </a:solidFill>
              </a:rPr>
              <a:t>Megan Kwok</a:t>
            </a:r>
            <a:endParaRPr sz="1200">
              <a:solidFill>
                <a:schemeClr val="accent1"/>
              </a:solidFill>
            </a:endParaRPr>
          </a:p>
          <a:p>
            <a:pPr indent="0" lvl="0" marL="0" rtl="0" algn="l">
              <a:spcBef>
                <a:spcPts val="600"/>
              </a:spcBef>
              <a:spcAft>
                <a:spcPts val="0"/>
              </a:spcAft>
              <a:buClr>
                <a:schemeClr val="dk1"/>
              </a:buClr>
              <a:buSzPts val="1100"/>
              <a:buFont typeface="Arial"/>
              <a:buNone/>
            </a:pPr>
            <a:r>
              <a:rPr lang="en" sz="1200"/>
              <a:t>BioOlympiad UK Gold</a:t>
            </a:r>
            <a:endParaRPr sz="1200"/>
          </a:p>
          <a:p>
            <a:pPr indent="0" lvl="0" marL="0" rtl="0" algn="l">
              <a:spcBef>
                <a:spcPts val="600"/>
              </a:spcBef>
              <a:spcAft>
                <a:spcPts val="0"/>
              </a:spcAft>
              <a:buClr>
                <a:schemeClr val="dk1"/>
              </a:buClr>
              <a:buSzPts val="1100"/>
              <a:buFont typeface="Arial"/>
              <a:buNone/>
            </a:pPr>
            <a:r>
              <a:rPr lang="en" sz="1200"/>
              <a:t>IBO HK Team Finalist</a:t>
            </a:r>
            <a:endParaRPr sz="1200"/>
          </a:p>
          <a:p>
            <a:pPr indent="0" lvl="0" marL="0" rtl="0" algn="l">
              <a:spcBef>
                <a:spcPts val="600"/>
              </a:spcBef>
              <a:spcAft>
                <a:spcPts val="0"/>
              </a:spcAft>
              <a:buNone/>
            </a:pPr>
            <a:r>
              <a:rPr lang="en" sz="1200"/>
              <a:t>Fun Fact: My favourite book is The Great Gatsby!</a:t>
            </a:r>
            <a:endParaRPr/>
          </a:p>
          <a:p>
            <a:pPr indent="0" lvl="0" marL="0" rtl="0" algn="l">
              <a:spcBef>
                <a:spcPts val="600"/>
              </a:spcBef>
              <a:spcAft>
                <a:spcPts val="0"/>
              </a:spcAft>
              <a:buNone/>
            </a:pPr>
            <a:r>
              <a:t/>
            </a:r>
            <a:endParaRPr b="1" sz="1200">
              <a:solidFill>
                <a:schemeClr val="accent1"/>
              </a:solidFill>
            </a:endParaRPr>
          </a:p>
        </p:txBody>
      </p:sp>
      <p:sp>
        <p:nvSpPr>
          <p:cNvPr id="542" name="Google Shape;542;p14"/>
          <p:cNvSpPr txBox="1"/>
          <p:nvPr>
            <p:ph idx="2" type="body"/>
          </p:nvPr>
        </p:nvSpPr>
        <p:spPr>
          <a:xfrm>
            <a:off x="4097100" y="1363152"/>
            <a:ext cx="3159000" cy="188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solidFill>
                  <a:schemeClr val="accent1"/>
                </a:solidFill>
              </a:rPr>
              <a:t>Cloris</a:t>
            </a:r>
            <a:endParaRPr sz="1200">
              <a:solidFill>
                <a:schemeClr val="accent1"/>
              </a:solidFill>
            </a:endParaRPr>
          </a:p>
          <a:p>
            <a:pPr indent="0" lvl="0" marL="0" rtl="0" algn="l">
              <a:spcBef>
                <a:spcPts val="600"/>
              </a:spcBef>
              <a:spcAft>
                <a:spcPts val="0"/>
              </a:spcAft>
              <a:buNone/>
            </a:pPr>
            <a:r>
              <a:rPr lang="en" sz="1200"/>
              <a:t>Scioly Anatomy Silver Medalist</a:t>
            </a:r>
            <a:endParaRPr sz="1200"/>
          </a:p>
          <a:p>
            <a:pPr indent="0" lvl="0" marL="0" rtl="0" algn="l">
              <a:spcBef>
                <a:spcPts val="600"/>
              </a:spcBef>
              <a:spcAft>
                <a:spcPts val="0"/>
              </a:spcAft>
              <a:buNone/>
            </a:pPr>
            <a:r>
              <a:rPr lang="en" sz="1200"/>
              <a:t>Fun Fact: She’s a published poet!</a:t>
            </a:r>
            <a:endParaRPr sz="1200"/>
          </a:p>
        </p:txBody>
      </p:sp>
      <p:sp>
        <p:nvSpPr>
          <p:cNvPr id="543" name="Google Shape;543;p1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4" name="Google Shape;544;p14"/>
          <p:cNvSpPr txBox="1"/>
          <p:nvPr>
            <p:ph idx="1" type="body"/>
          </p:nvPr>
        </p:nvSpPr>
        <p:spPr>
          <a:xfrm>
            <a:off x="712513" y="3252852"/>
            <a:ext cx="3159000" cy="172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solidFill>
                  <a:schemeClr val="accent1"/>
                </a:solidFill>
              </a:rPr>
              <a:t>Tanush</a:t>
            </a:r>
            <a:endParaRPr sz="1200">
              <a:solidFill>
                <a:schemeClr val="accent1"/>
              </a:solidFill>
            </a:endParaRPr>
          </a:p>
          <a:p>
            <a:pPr indent="0" lvl="0" marL="0" rtl="0" algn="l">
              <a:spcBef>
                <a:spcPts val="600"/>
              </a:spcBef>
              <a:spcAft>
                <a:spcPts val="0"/>
              </a:spcAft>
              <a:buNone/>
            </a:pPr>
            <a:r>
              <a:rPr lang="en" sz="1200"/>
              <a:t>Former Brain Bee competitor</a:t>
            </a:r>
            <a:endParaRPr sz="1200"/>
          </a:p>
          <a:p>
            <a:pPr indent="0" lvl="0" marL="0" rtl="0" algn="l">
              <a:spcBef>
                <a:spcPts val="600"/>
              </a:spcBef>
              <a:spcAft>
                <a:spcPts val="0"/>
              </a:spcAft>
              <a:buNone/>
            </a:pPr>
            <a:r>
              <a:rPr lang="en" sz="1200"/>
              <a:t>USABO and Science Fair</a:t>
            </a:r>
            <a:endParaRPr sz="1200"/>
          </a:p>
          <a:p>
            <a:pPr indent="0" lvl="0" marL="0" rtl="0" algn="l">
              <a:spcBef>
                <a:spcPts val="600"/>
              </a:spcBef>
              <a:spcAft>
                <a:spcPts val="0"/>
              </a:spcAft>
              <a:buNone/>
            </a:pPr>
            <a:r>
              <a:rPr lang="en" sz="1200"/>
              <a:t>Fun Fact: I am quite fond of kiwis and can eat up to 10 a day.</a:t>
            </a:r>
            <a:endParaRPr sz="1200"/>
          </a:p>
        </p:txBody>
      </p:sp>
      <p:sp>
        <p:nvSpPr>
          <p:cNvPr id="545" name="Google Shape;545;p14"/>
          <p:cNvSpPr txBox="1"/>
          <p:nvPr>
            <p:ph idx="1" type="body"/>
          </p:nvPr>
        </p:nvSpPr>
        <p:spPr>
          <a:xfrm>
            <a:off x="4097113" y="3252852"/>
            <a:ext cx="3159000" cy="172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solidFill>
                  <a:schemeClr val="accent1"/>
                </a:solidFill>
              </a:rPr>
              <a:t>Kruthart</a:t>
            </a:r>
            <a:r>
              <a:rPr b="1" lang="en" sz="1200">
                <a:solidFill>
                  <a:schemeClr val="accent1"/>
                </a:solidFill>
              </a:rPr>
              <a:t>h</a:t>
            </a:r>
            <a:endParaRPr sz="1200">
              <a:solidFill>
                <a:schemeClr val="accent1"/>
              </a:solidFill>
            </a:endParaRPr>
          </a:p>
          <a:p>
            <a:pPr indent="0" lvl="0" marL="0" rtl="0" algn="l">
              <a:spcBef>
                <a:spcPts val="600"/>
              </a:spcBef>
              <a:spcAft>
                <a:spcPts val="0"/>
              </a:spcAft>
              <a:buNone/>
            </a:pPr>
            <a:r>
              <a:rPr lang="en" sz="1300"/>
              <a:t>Addicted to Gamepigeon word games</a:t>
            </a:r>
            <a:endParaRPr sz="1300"/>
          </a:p>
          <a:p>
            <a:pPr indent="0" lvl="0" marL="0" rtl="0" algn="l">
              <a:spcBef>
                <a:spcPts val="600"/>
              </a:spcBef>
              <a:spcAft>
                <a:spcPts val="0"/>
              </a:spcAft>
              <a:buNone/>
            </a:pPr>
            <a:r>
              <a:rPr lang="en" sz="1300"/>
              <a:t>USABO and Scioly</a:t>
            </a:r>
            <a:endParaRPr sz="1300"/>
          </a:p>
          <a:p>
            <a:pPr indent="0" lvl="0" marL="0" rtl="0" algn="l">
              <a:spcBef>
                <a:spcPts val="600"/>
              </a:spcBef>
              <a:spcAft>
                <a:spcPts val="0"/>
              </a:spcAft>
              <a:buNone/>
            </a:pPr>
            <a:r>
              <a:rPr lang="en" sz="1300"/>
              <a:t>Coming soon (probably Friday)</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1"/>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Anatomical Directions</a:t>
            </a:r>
            <a:endParaRPr/>
          </a:p>
        </p:txBody>
      </p:sp>
      <p:sp>
        <p:nvSpPr>
          <p:cNvPr id="768" name="Google Shape;768;p41"/>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Standard anatomical position</a:t>
            </a:r>
            <a:endParaRPr/>
          </a:p>
          <a:p>
            <a:pPr indent="0" lvl="0" marL="0" rtl="0" algn="l">
              <a:spcBef>
                <a:spcPts val="600"/>
              </a:spcBef>
              <a:spcAft>
                <a:spcPts val="0"/>
              </a:spcAft>
              <a:buNone/>
            </a:pPr>
            <a:r>
              <a:rPr lang="en"/>
              <a:t>standing up, palms and feet facing forward</a:t>
            </a:r>
            <a:endParaRPr/>
          </a:p>
          <a:p>
            <a:pPr indent="-387350" lvl="0" marL="457200" rtl="0" algn="l">
              <a:spcBef>
                <a:spcPts val="600"/>
              </a:spcBef>
              <a:spcAft>
                <a:spcPts val="0"/>
              </a:spcAft>
              <a:buSzPts val="2500"/>
              <a:buChar char="-"/>
            </a:pPr>
            <a:r>
              <a:rPr lang="en"/>
              <a:t>Standard terms</a:t>
            </a:r>
            <a:endParaRPr/>
          </a:p>
          <a:p>
            <a:pPr indent="-387350" lvl="0" marL="457200" rtl="0" algn="l">
              <a:spcBef>
                <a:spcPts val="0"/>
              </a:spcBef>
              <a:spcAft>
                <a:spcPts val="0"/>
              </a:spcAft>
              <a:buSzPts val="2500"/>
              <a:buChar char="-"/>
            </a:pPr>
            <a:r>
              <a:rPr lang="en"/>
              <a:t>Anatomical regions</a:t>
            </a:r>
            <a:endParaRPr/>
          </a:p>
          <a:p>
            <a:pPr indent="0" lvl="0" marL="0" rtl="0" algn="l">
              <a:spcBef>
                <a:spcPts val="600"/>
              </a:spcBef>
              <a:spcAft>
                <a:spcPts val="0"/>
              </a:spcAft>
              <a:buNone/>
            </a:pPr>
            <a:r>
              <a:rPr lang="en"/>
              <a:t>Ex. bucca (cheek), patellar (kneecap), lumbus (lower back)</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769" name="Google Shape;769;p4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70" name="Google Shape;770;p41"/>
          <p:cNvPicPr preferRelativeResize="0"/>
          <p:nvPr/>
        </p:nvPicPr>
        <p:blipFill>
          <a:blip r:embed="rId3">
            <a:alphaModFix/>
          </a:blip>
          <a:stretch>
            <a:fillRect/>
          </a:stretch>
        </p:blipFill>
        <p:spPr>
          <a:xfrm>
            <a:off x="6372325" y="1483925"/>
            <a:ext cx="2558175" cy="2562425"/>
          </a:xfrm>
          <a:prstGeom prst="rect">
            <a:avLst/>
          </a:prstGeom>
          <a:noFill/>
          <a:ln>
            <a:noFill/>
          </a:ln>
        </p:spPr>
      </p:pic>
      <p:sp>
        <p:nvSpPr>
          <p:cNvPr id="771" name="Google Shape;771;p41"/>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2"/>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Characteristics of Animals (Humans Included)</a:t>
            </a:r>
            <a:endParaRPr/>
          </a:p>
        </p:txBody>
      </p:sp>
      <p:sp>
        <p:nvSpPr>
          <p:cNvPr id="777" name="Google Shape;777;p42"/>
          <p:cNvSpPr txBox="1"/>
          <p:nvPr>
            <p:ph idx="1" type="body"/>
          </p:nvPr>
        </p:nvSpPr>
        <p:spPr>
          <a:xfrm>
            <a:off x="747925" y="1302825"/>
            <a:ext cx="4789800" cy="3610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5B87C8"/>
              </a:buClr>
              <a:buSzPts val="2200"/>
              <a:buFont typeface="Dosis Light"/>
              <a:buChar char="-"/>
            </a:pPr>
            <a:r>
              <a:rPr lang="en" sz="2200">
                <a:solidFill>
                  <a:srgbClr val="192D49"/>
                </a:solidFill>
                <a:latin typeface="Dosis Light"/>
                <a:ea typeface="Dosis Light"/>
                <a:cs typeface="Dosis Light"/>
                <a:sym typeface="Dosis Light"/>
              </a:rPr>
              <a:t>Motility</a:t>
            </a:r>
            <a:endParaRPr sz="2200">
              <a:solidFill>
                <a:srgbClr val="C5E0FE"/>
              </a:solidFill>
              <a:latin typeface="Dosis Light"/>
              <a:ea typeface="Dosis Light"/>
              <a:cs typeface="Dosis Light"/>
              <a:sym typeface="Dosis Light"/>
            </a:endParaRPr>
          </a:p>
          <a:p>
            <a:pPr indent="-368300" lvl="0" marL="457200" rtl="0" algn="l">
              <a:lnSpc>
                <a:spcPct val="115000"/>
              </a:lnSpc>
              <a:spcBef>
                <a:spcPts val="0"/>
              </a:spcBef>
              <a:spcAft>
                <a:spcPts val="0"/>
              </a:spcAft>
              <a:buClr>
                <a:srgbClr val="5B87C8"/>
              </a:buClr>
              <a:buSzPts val="2200"/>
              <a:buFont typeface="Dosis Light"/>
              <a:buChar char="-"/>
            </a:pPr>
            <a:r>
              <a:rPr lang="en" sz="2200">
                <a:solidFill>
                  <a:srgbClr val="192D49"/>
                </a:solidFill>
                <a:latin typeface="Dosis Light"/>
                <a:ea typeface="Dosis Light"/>
                <a:cs typeface="Dosis Light"/>
                <a:sym typeface="Dosis Light"/>
              </a:rPr>
              <a:t>Exchange w/ environment</a:t>
            </a:r>
            <a:endParaRPr sz="2200">
              <a:solidFill>
                <a:srgbClr val="192D49"/>
              </a:solidFill>
              <a:latin typeface="Dosis Light"/>
              <a:ea typeface="Dosis Light"/>
              <a:cs typeface="Dosis Light"/>
              <a:sym typeface="Dosis Light"/>
            </a:endParaRPr>
          </a:p>
          <a:p>
            <a:pPr indent="-368300" lvl="0" marL="457200" rtl="0" algn="l">
              <a:lnSpc>
                <a:spcPct val="115000"/>
              </a:lnSpc>
              <a:spcBef>
                <a:spcPts val="0"/>
              </a:spcBef>
              <a:spcAft>
                <a:spcPts val="0"/>
              </a:spcAft>
              <a:buClr>
                <a:srgbClr val="5B87C8"/>
              </a:buClr>
              <a:buSzPts val="2200"/>
              <a:buFont typeface="Dosis Light"/>
              <a:buChar char="-"/>
            </a:pPr>
            <a:r>
              <a:rPr lang="en" sz="2200">
                <a:solidFill>
                  <a:srgbClr val="192D49"/>
                </a:solidFill>
                <a:latin typeface="Dosis Light"/>
                <a:ea typeface="Dosis Light"/>
                <a:cs typeface="Dosis Light"/>
                <a:sym typeface="Dosis Light"/>
              </a:rPr>
              <a:t>Advanced Nervous system (with sensory organs)</a:t>
            </a:r>
            <a:endParaRPr sz="2200">
              <a:solidFill>
                <a:srgbClr val="192D49"/>
              </a:solidFill>
              <a:latin typeface="Dosis Light"/>
              <a:ea typeface="Dosis Light"/>
              <a:cs typeface="Dosis Light"/>
              <a:sym typeface="Dosis Light"/>
            </a:endParaRPr>
          </a:p>
          <a:p>
            <a:pPr indent="-368300" lvl="0" marL="457200" rtl="0" algn="l">
              <a:lnSpc>
                <a:spcPct val="115000"/>
              </a:lnSpc>
              <a:spcBef>
                <a:spcPts val="0"/>
              </a:spcBef>
              <a:spcAft>
                <a:spcPts val="0"/>
              </a:spcAft>
              <a:buClr>
                <a:srgbClr val="5B87C8"/>
              </a:buClr>
              <a:buSzPts val="2200"/>
              <a:buFont typeface="Dosis Light"/>
              <a:buChar char="-"/>
            </a:pPr>
            <a:r>
              <a:rPr lang="en" sz="2200">
                <a:solidFill>
                  <a:srgbClr val="192D49"/>
                </a:solidFill>
                <a:latin typeface="Dosis Light"/>
                <a:ea typeface="Dosis Light"/>
                <a:cs typeface="Dosis Light"/>
                <a:sym typeface="Dosis Light"/>
              </a:rPr>
              <a:t>Heterotrophs </a:t>
            </a:r>
            <a:endParaRPr sz="2200">
              <a:solidFill>
                <a:srgbClr val="192D49"/>
              </a:solidFill>
              <a:latin typeface="Dosis Light"/>
              <a:ea typeface="Dosis Light"/>
              <a:cs typeface="Dosis Light"/>
              <a:sym typeface="Dosis Light"/>
            </a:endParaRPr>
          </a:p>
          <a:p>
            <a:pPr indent="-368300" lvl="0" marL="457200" rtl="0" algn="l">
              <a:lnSpc>
                <a:spcPct val="115000"/>
              </a:lnSpc>
              <a:spcBef>
                <a:spcPts val="0"/>
              </a:spcBef>
              <a:spcAft>
                <a:spcPts val="0"/>
              </a:spcAft>
              <a:buClr>
                <a:srgbClr val="5B87C8"/>
              </a:buClr>
              <a:buSzPts val="2200"/>
              <a:buFont typeface="Dosis Light"/>
              <a:buChar char="-"/>
            </a:pPr>
            <a:r>
              <a:rPr lang="en" sz="2200">
                <a:solidFill>
                  <a:srgbClr val="192D49"/>
                </a:solidFill>
                <a:latin typeface="Dosis Light"/>
                <a:ea typeface="Dosis Light"/>
                <a:cs typeface="Dosis Light"/>
                <a:sym typeface="Dosis Light"/>
              </a:rPr>
              <a:t>Internal digestion</a:t>
            </a:r>
            <a:endParaRPr/>
          </a:p>
        </p:txBody>
      </p:sp>
      <p:sp>
        <p:nvSpPr>
          <p:cNvPr id="778" name="Google Shape;778;p4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79" name="Google Shape;779;p42"/>
          <p:cNvSpPr txBox="1"/>
          <p:nvPr/>
        </p:nvSpPr>
        <p:spPr>
          <a:xfrm>
            <a:off x="5965075" y="1302825"/>
            <a:ext cx="2091000" cy="2232900"/>
          </a:xfrm>
          <a:prstGeom prst="rect">
            <a:avLst/>
          </a:prstGeom>
          <a:solidFill>
            <a:srgbClr val="C5E0FE"/>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rgbClr val="192D49"/>
                </a:solidFill>
                <a:latin typeface="Space Grotesk Light"/>
                <a:ea typeface="Space Grotesk Light"/>
                <a:cs typeface="Space Grotesk Light"/>
                <a:sym typeface="Space Grotesk Light"/>
              </a:rPr>
              <a:t>Muscular</a:t>
            </a:r>
            <a:endParaRPr sz="1900">
              <a:solidFill>
                <a:srgbClr val="192D49"/>
              </a:solidFill>
              <a:latin typeface="Space Grotesk Light"/>
              <a:ea typeface="Space Grotesk Light"/>
              <a:cs typeface="Space Grotesk Light"/>
              <a:sym typeface="Space Grotesk Light"/>
            </a:endParaRPr>
          </a:p>
          <a:p>
            <a:pPr indent="0" lvl="0" marL="0" rtl="0" algn="l">
              <a:lnSpc>
                <a:spcPct val="115000"/>
              </a:lnSpc>
              <a:spcBef>
                <a:spcPts val="800"/>
              </a:spcBef>
              <a:spcAft>
                <a:spcPts val="0"/>
              </a:spcAft>
              <a:buNone/>
            </a:pPr>
            <a:r>
              <a:rPr lang="en" sz="1900">
                <a:solidFill>
                  <a:srgbClr val="192D49"/>
                </a:solidFill>
                <a:latin typeface="Space Grotesk Light"/>
                <a:ea typeface="Space Grotesk Light"/>
                <a:cs typeface="Space Grotesk Light"/>
                <a:sym typeface="Space Grotesk Light"/>
              </a:rPr>
              <a:t>Respiratory</a:t>
            </a:r>
            <a:endParaRPr sz="1900">
              <a:solidFill>
                <a:srgbClr val="192D49"/>
              </a:solidFill>
              <a:latin typeface="Space Grotesk Light"/>
              <a:ea typeface="Space Grotesk Light"/>
              <a:cs typeface="Space Grotesk Light"/>
              <a:sym typeface="Space Grotesk Light"/>
            </a:endParaRPr>
          </a:p>
          <a:p>
            <a:pPr indent="0" lvl="0" marL="0" rtl="0" algn="l">
              <a:lnSpc>
                <a:spcPct val="115000"/>
              </a:lnSpc>
              <a:spcBef>
                <a:spcPts val="800"/>
              </a:spcBef>
              <a:spcAft>
                <a:spcPts val="0"/>
              </a:spcAft>
              <a:buNone/>
            </a:pPr>
            <a:r>
              <a:rPr lang="en" sz="1900">
                <a:solidFill>
                  <a:srgbClr val="192D49"/>
                </a:solidFill>
                <a:latin typeface="Space Grotesk Light"/>
                <a:ea typeface="Space Grotesk Light"/>
                <a:cs typeface="Space Grotesk Light"/>
                <a:sym typeface="Space Grotesk Light"/>
              </a:rPr>
              <a:t>Nervous</a:t>
            </a:r>
            <a:endParaRPr sz="1900">
              <a:solidFill>
                <a:srgbClr val="192D49"/>
              </a:solidFill>
              <a:latin typeface="Space Grotesk Light"/>
              <a:ea typeface="Space Grotesk Light"/>
              <a:cs typeface="Space Grotesk Light"/>
              <a:sym typeface="Space Grotesk Light"/>
            </a:endParaRPr>
          </a:p>
          <a:p>
            <a:pPr indent="0" lvl="0" marL="0" rtl="0" algn="l">
              <a:lnSpc>
                <a:spcPct val="115000"/>
              </a:lnSpc>
              <a:spcBef>
                <a:spcPts val="800"/>
              </a:spcBef>
              <a:spcAft>
                <a:spcPts val="0"/>
              </a:spcAft>
              <a:buNone/>
            </a:pPr>
            <a:r>
              <a:rPr lang="en" sz="1900">
                <a:solidFill>
                  <a:srgbClr val="192D49"/>
                </a:solidFill>
                <a:latin typeface="Space Grotesk Light"/>
                <a:ea typeface="Space Grotesk Light"/>
                <a:cs typeface="Space Grotesk Light"/>
                <a:sym typeface="Space Grotesk Light"/>
              </a:rPr>
              <a:t>Digestive</a:t>
            </a:r>
            <a:endParaRPr sz="1900">
              <a:solidFill>
                <a:srgbClr val="192D49"/>
              </a:solidFill>
              <a:latin typeface="Space Grotesk Light"/>
              <a:ea typeface="Space Grotesk Light"/>
              <a:cs typeface="Space Grotesk Light"/>
              <a:sym typeface="Space Grotesk Light"/>
            </a:endParaRPr>
          </a:p>
          <a:p>
            <a:pPr indent="0" lvl="0" marL="0" rtl="0" algn="l">
              <a:lnSpc>
                <a:spcPct val="115000"/>
              </a:lnSpc>
              <a:spcBef>
                <a:spcPts val="800"/>
              </a:spcBef>
              <a:spcAft>
                <a:spcPts val="800"/>
              </a:spcAft>
              <a:buNone/>
            </a:pPr>
            <a:r>
              <a:rPr lang="en" sz="1900">
                <a:solidFill>
                  <a:srgbClr val="192D49"/>
                </a:solidFill>
                <a:latin typeface="Space Grotesk Light"/>
                <a:ea typeface="Space Grotesk Light"/>
                <a:cs typeface="Space Grotesk Light"/>
                <a:sym typeface="Space Grotesk Light"/>
              </a:rPr>
              <a:t>Digestive</a:t>
            </a:r>
            <a:endParaRPr sz="1900">
              <a:solidFill>
                <a:srgbClr val="192D49"/>
              </a:solidFill>
              <a:latin typeface="Space Grotesk Light"/>
              <a:ea typeface="Space Grotesk Light"/>
              <a:cs typeface="Space Grotesk Light"/>
              <a:sym typeface="Space Grotesk Light"/>
            </a:endParaRPr>
          </a:p>
        </p:txBody>
      </p:sp>
      <p:sp>
        <p:nvSpPr>
          <p:cNvPr id="780" name="Google Shape;780;p42"/>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43"/>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Pharynx</a:t>
            </a:r>
            <a:endParaRPr/>
          </a:p>
        </p:txBody>
      </p:sp>
      <p:sp>
        <p:nvSpPr>
          <p:cNvPr id="786" name="Google Shape;786;p43"/>
          <p:cNvSpPr txBox="1"/>
          <p:nvPr>
            <p:ph idx="1" type="body"/>
          </p:nvPr>
        </p:nvSpPr>
        <p:spPr>
          <a:xfrm>
            <a:off x="700900" y="1227600"/>
            <a:ext cx="6746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A shared connection between the nasal cavities, the mouth, the air tract, and the esophagus.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Structure to prevent the boluses from entering the trachea (passage to the lungs). This is why we have an epiglottis. (a small flap which can open and close the entrance to the trachea).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When food boluses travel through the pharynx, the epiglottis folds down to protect the airway.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However, in instances such as talking or eating, the epiglottis can get confused. </a:t>
            </a:r>
            <a:endParaRPr sz="2000">
              <a:solidFill>
                <a:srgbClr val="000000"/>
              </a:solidFill>
            </a:endParaRPr>
          </a:p>
          <a:p>
            <a:pPr indent="0" lvl="0" marL="0" rtl="0" algn="l">
              <a:spcBef>
                <a:spcPts val="600"/>
              </a:spcBef>
              <a:spcAft>
                <a:spcPts val="0"/>
              </a:spcAft>
              <a:buNone/>
            </a:pPr>
            <a:r>
              <a:t/>
            </a:r>
            <a:endParaRPr sz="2000"/>
          </a:p>
        </p:txBody>
      </p:sp>
      <p:sp>
        <p:nvSpPr>
          <p:cNvPr id="787" name="Google Shape;787;p4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88" name="Google Shape;788;p43"/>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4"/>
          <p:cNvSpPr txBox="1"/>
          <p:nvPr>
            <p:ph type="title"/>
          </p:nvPr>
        </p:nvSpPr>
        <p:spPr>
          <a:xfrm>
            <a:off x="747925" y="157600"/>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Anaemia</a:t>
            </a:r>
            <a:endParaRPr sz="3500"/>
          </a:p>
        </p:txBody>
      </p:sp>
      <p:sp>
        <p:nvSpPr>
          <p:cNvPr id="794" name="Google Shape;794;p44"/>
          <p:cNvSpPr txBox="1"/>
          <p:nvPr>
            <p:ph idx="1" type="body"/>
          </p:nvPr>
        </p:nvSpPr>
        <p:spPr>
          <a:xfrm>
            <a:off x="447050" y="1174850"/>
            <a:ext cx="4051800" cy="36645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Vitamin B12/Iron deficiency</a:t>
            </a:r>
            <a:endParaRPr/>
          </a:p>
          <a:p>
            <a:pPr indent="-387350" lvl="0" marL="457200" rtl="0" algn="l">
              <a:spcBef>
                <a:spcPts val="0"/>
              </a:spcBef>
              <a:spcAft>
                <a:spcPts val="0"/>
              </a:spcAft>
              <a:buSzPts val="2500"/>
              <a:buChar char="-"/>
            </a:pPr>
            <a:r>
              <a:rPr lang="en"/>
              <a:t>Body lacks iron in red blood cells</a:t>
            </a:r>
            <a:endParaRPr/>
          </a:p>
          <a:p>
            <a:pPr indent="-387350" lvl="0" marL="457200" rtl="0" algn="l">
              <a:spcBef>
                <a:spcPts val="0"/>
              </a:spcBef>
              <a:spcAft>
                <a:spcPts val="0"/>
              </a:spcAft>
              <a:buSzPts val="2500"/>
              <a:buChar char="-"/>
            </a:pPr>
            <a:r>
              <a:rPr lang="en"/>
              <a:t>Tiredness, lack of energy, shortness of breath, pale skin</a:t>
            </a:r>
            <a:endParaRPr/>
          </a:p>
          <a:p>
            <a:pPr indent="0" lvl="0" marL="0" rtl="0" algn="l">
              <a:spcBef>
                <a:spcPts val="0"/>
              </a:spcBef>
              <a:spcAft>
                <a:spcPts val="0"/>
              </a:spcAft>
              <a:buNone/>
            </a:pPr>
            <a:r>
              <a:t/>
            </a:r>
            <a:endParaRPr sz="1600">
              <a:solidFill>
                <a:srgbClr val="517879"/>
              </a:solidFill>
              <a:latin typeface="Dosis Medium"/>
              <a:ea typeface="Dosis Medium"/>
              <a:cs typeface="Dosis Medium"/>
              <a:sym typeface="Dosis Medium"/>
            </a:endParaRPr>
          </a:p>
          <a:p>
            <a:pPr indent="0" lvl="0" marL="0" rtl="0" algn="l">
              <a:spcBef>
                <a:spcPts val="0"/>
              </a:spcBef>
              <a:spcAft>
                <a:spcPts val="0"/>
              </a:spcAft>
              <a:buNone/>
            </a:pPr>
            <a:r>
              <a:rPr lang="en" sz="1600">
                <a:solidFill>
                  <a:srgbClr val="517879"/>
                </a:solidFill>
                <a:latin typeface="Dosis Medium"/>
                <a:ea typeface="Dosis Medium"/>
                <a:cs typeface="Dosis Medium"/>
                <a:sym typeface="Dosis Medium"/>
              </a:rPr>
              <a:t>Q: Can you guess which foods can reduce the chances of getting anaemia?</a:t>
            </a:r>
            <a:endParaRPr/>
          </a:p>
          <a:p>
            <a:pPr indent="0" lvl="0" marL="0" rtl="0" algn="l">
              <a:spcBef>
                <a:spcPts val="600"/>
              </a:spcBef>
              <a:spcAft>
                <a:spcPts val="0"/>
              </a:spcAft>
              <a:buNone/>
            </a:pPr>
            <a:r>
              <a:t/>
            </a:r>
            <a:endParaRPr/>
          </a:p>
        </p:txBody>
      </p:sp>
      <p:sp>
        <p:nvSpPr>
          <p:cNvPr id="795" name="Google Shape;795;p4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96" name="Google Shape;796;p44"/>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pic>
        <p:nvPicPr>
          <p:cNvPr descr="Baby Yoda Spinach and Artichoke Bites – Popcorner Reviews" id="797" name="Google Shape;797;p44"/>
          <p:cNvPicPr preferRelativeResize="0"/>
          <p:nvPr/>
        </p:nvPicPr>
        <p:blipFill>
          <a:blip r:embed="rId3">
            <a:alphaModFix/>
          </a:blip>
          <a:stretch>
            <a:fillRect/>
          </a:stretch>
        </p:blipFill>
        <p:spPr>
          <a:xfrm>
            <a:off x="7093499" y="69075"/>
            <a:ext cx="1950025" cy="2925025"/>
          </a:xfrm>
          <a:prstGeom prst="rect">
            <a:avLst/>
          </a:prstGeom>
          <a:noFill/>
          <a:ln>
            <a:noFill/>
          </a:ln>
        </p:spPr>
      </p:pic>
      <p:pic>
        <p:nvPicPr>
          <p:cNvPr descr="Fiction Food - Last year's Star Wars Day food. Yoda egg! ..." id="798" name="Google Shape;798;p44"/>
          <p:cNvPicPr preferRelativeResize="0"/>
          <p:nvPr/>
        </p:nvPicPr>
        <p:blipFill>
          <a:blip r:embed="rId4">
            <a:alphaModFix/>
          </a:blip>
          <a:stretch>
            <a:fillRect/>
          </a:stretch>
        </p:blipFill>
        <p:spPr>
          <a:xfrm>
            <a:off x="4498850" y="2381625"/>
            <a:ext cx="3197550" cy="2648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Chickens’ Digestive System</a:t>
            </a:r>
            <a:endParaRPr/>
          </a:p>
        </p:txBody>
      </p:sp>
      <p:sp>
        <p:nvSpPr>
          <p:cNvPr id="804" name="Google Shape;804;p45"/>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CHICKENS DON’T HAVE TEETH</a:t>
            </a:r>
            <a:endParaRPr sz="2000"/>
          </a:p>
          <a:p>
            <a:pPr indent="-355600" lvl="0" marL="457200" rtl="0" algn="l">
              <a:lnSpc>
                <a:spcPct val="115000"/>
              </a:lnSpc>
              <a:spcBef>
                <a:spcPts val="0"/>
              </a:spcBef>
              <a:spcAft>
                <a:spcPts val="0"/>
              </a:spcAft>
              <a:buSzPts val="2000"/>
              <a:buChar char="-"/>
            </a:pPr>
            <a:r>
              <a:rPr lang="en" sz="2000">
                <a:solidFill>
                  <a:srgbClr val="000000"/>
                </a:solidFill>
                <a:highlight>
                  <a:srgbClr val="FFFFFF"/>
                </a:highlight>
              </a:rPr>
              <a:t>Food is taken in with the beak; Saliva and  enzymes are added as the food moves from the mouth into the esophagus. </a:t>
            </a:r>
            <a:endParaRPr sz="2000">
              <a:solidFill>
                <a:srgbClr val="000000"/>
              </a:solidFill>
              <a:highlight>
                <a:srgbClr val="FFFFFF"/>
              </a:highlight>
            </a:endParaRPr>
          </a:p>
          <a:p>
            <a:pPr indent="-355600" lvl="0" marL="457200" rtl="0" algn="l">
              <a:lnSpc>
                <a:spcPct val="115000"/>
              </a:lnSpc>
              <a:spcBef>
                <a:spcPts val="0"/>
              </a:spcBef>
              <a:spcAft>
                <a:spcPts val="0"/>
              </a:spcAft>
              <a:buSzPts val="2000"/>
              <a:buChar char="-"/>
            </a:pPr>
            <a:r>
              <a:rPr lang="en" sz="2000">
                <a:solidFill>
                  <a:srgbClr val="000000"/>
                </a:solidFill>
                <a:highlight>
                  <a:srgbClr val="FFFFFF"/>
                </a:highlight>
              </a:rPr>
              <a:t>From the esophagus food moves to the crop (storage compartment) </a:t>
            </a:r>
            <a:endParaRPr sz="2000">
              <a:solidFill>
                <a:srgbClr val="000000"/>
              </a:solidFill>
              <a:highlight>
                <a:srgbClr val="FFFFFF"/>
              </a:highlight>
            </a:endParaRPr>
          </a:p>
          <a:p>
            <a:pPr indent="-355600" lvl="0" marL="457200" rtl="0" algn="l">
              <a:lnSpc>
                <a:spcPct val="115000"/>
              </a:lnSpc>
              <a:spcBef>
                <a:spcPts val="0"/>
              </a:spcBef>
              <a:spcAft>
                <a:spcPts val="0"/>
              </a:spcAft>
              <a:buSzPts val="2000"/>
              <a:buChar char="-"/>
            </a:pPr>
            <a:r>
              <a:rPr lang="en" sz="2000">
                <a:solidFill>
                  <a:srgbClr val="000000"/>
                </a:solidFill>
                <a:highlight>
                  <a:srgbClr val="FFFFFF"/>
                </a:highlight>
              </a:rPr>
              <a:t>Food trickles from the crop into the bird’s stomach (gizzard) where digestive enzymes are added to the mix and physical grinding of the food occurs.</a:t>
            </a:r>
            <a:endParaRPr sz="2000"/>
          </a:p>
        </p:txBody>
      </p:sp>
      <p:sp>
        <p:nvSpPr>
          <p:cNvPr id="805" name="Google Shape;805;p4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06" name="Google Shape;806;p45"/>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Chicken Digestive System (Cont’d)</a:t>
            </a:r>
            <a:endParaRPr/>
          </a:p>
        </p:txBody>
      </p:sp>
      <p:sp>
        <p:nvSpPr>
          <p:cNvPr id="812" name="Google Shape;812;p46"/>
          <p:cNvSpPr txBox="1"/>
          <p:nvPr>
            <p:ph idx="1" type="body"/>
          </p:nvPr>
        </p:nvSpPr>
        <p:spPr>
          <a:xfrm>
            <a:off x="747925" y="1208800"/>
            <a:ext cx="68781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solidFill>
                  <a:srgbClr val="000000"/>
                </a:solidFill>
                <a:highlight>
                  <a:srgbClr val="FFFFFF"/>
                </a:highlight>
              </a:rPr>
              <a:t>From the gizzard, food passes into the small intestine. </a:t>
            </a:r>
            <a:endParaRPr sz="2000">
              <a:solidFill>
                <a:srgbClr val="000000"/>
              </a:solidFill>
              <a:highlight>
                <a:srgbClr val="FFFFFF"/>
              </a:highlight>
            </a:endParaRPr>
          </a:p>
          <a:p>
            <a:pPr indent="-355600" lvl="0" marL="457200" rtl="0" algn="l">
              <a:lnSpc>
                <a:spcPct val="115000"/>
              </a:lnSpc>
              <a:spcBef>
                <a:spcPts val="0"/>
              </a:spcBef>
              <a:spcAft>
                <a:spcPts val="0"/>
              </a:spcAft>
              <a:buSzPts val="2000"/>
              <a:buChar char="-"/>
            </a:pPr>
            <a:r>
              <a:rPr lang="en" sz="2000">
                <a:solidFill>
                  <a:srgbClr val="000000"/>
                </a:solidFill>
                <a:highlight>
                  <a:srgbClr val="FFFFFF"/>
                </a:highlight>
              </a:rPr>
              <a:t>Residue then passes through the ceca, a blind sack along the lower intestinal tract, where bacteria help break down undigested food. From the ceca, food moves to the large intestine (same function as humans’ large intestine).</a:t>
            </a:r>
            <a:endParaRPr sz="2000">
              <a:solidFill>
                <a:srgbClr val="000000"/>
              </a:solidFill>
              <a:highlight>
                <a:srgbClr val="FFFFFF"/>
              </a:highlight>
            </a:endParaRPr>
          </a:p>
          <a:p>
            <a:pPr indent="-355600" lvl="0" marL="457200" rtl="0" algn="l">
              <a:lnSpc>
                <a:spcPct val="115000"/>
              </a:lnSpc>
              <a:spcBef>
                <a:spcPts val="0"/>
              </a:spcBef>
              <a:spcAft>
                <a:spcPts val="0"/>
              </a:spcAft>
              <a:buSzPts val="2000"/>
              <a:buChar char="-"/>
            </a:pPr>
            <a:r>
              <a:rPr lang="en" sz="2000">
                <a:solidFill>
                  <a:srgbClr val="000000"/>
                </a:solidFill>
                <a:highlight>
                  <a:srgbClr val="FFFFFF"/>
                </a:highlight>
              </a:rPr>
              <a:t>Remaining residue passes through the cloaca where the chicken’s urine (the white in chicken droppings) mixes with the waste. Both exit the chicken at the vent, the external opening of the cloaca.</a:t>
            </a:r>
            <a:endParaRPr sz="2000"/>
          </a:p>
        </p:txBody>
      </p:sp>
      <p:sp>
        <p:nvSpPr>
          <p:cNvPr id="813" name="Google Shape;813;p4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14" name="Google Shape;814;p46"/>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Bird Digestive System</a:t>
            </a:r>
            <a:endParaRPr/>
          </a:p>
        </p:txBody>
      </p:sp>
      <p:sp>
        <p:nvSpPr>
          <p:cNvPr id="820" name="Google Shape;820;p47"/>
          <p:cNvSpPr txBox="1"/>
          <p:nvPr>
            <p:ph idx="1" type="body"/>
          </p:nvPr>
        </p:nvSpPr>
        <p:spPr>
          <a:xfrm>
            <a:off x="747925" y="1302825"/>
            <a:ext cx="6943800" cy="36108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Bill: scooping, pecking, tearing and generally picking up the bird’s food. </a:t>
            </a:r>
            <a:endParaRPr/>
          </a:p>
          <a:p>
            <a:pPr indent="-387350" lvl="0" marL="457200" rtl="0" algn="l">
              <a:spcBef>
                <a:spcPts val="0"/>
              </a:spcBef>
              <a:spcAft>
                <a:spcPts val="0"/>
              </a:spcAft>
              <a:buSzPts val="2500"/>
              <a:buChar char="-"/>
            </a:pPr>
            <a:r>
              <a:rPr lang="en"/>
              <a:t>Tongue: direct the food item down the digestive tract and sometimes to help hold onto a wiggling worm or other insect. </a:t>
            </a:r>
            <a:endParaRPr/>
          </a:p>
          <a:p>
            <a:pPr indent="-387350" lvl="0" marL="457200" rtl="0" algn="l">
              <a:spcBef>
                <a:spcPts val="0"/>
              </a:spcBef>
              <a:spcAft>
                <a:spcPts val="0"/>
              </a:spcAft>
              <a:buSzPts val="2500"/>
              <a:buChar char="-"/>
            </a:pPr>
            <a:r>
              <a:rPr lang="en"/>
              <a:t>Pharynx is the part between the mouth and esophagus that helps the bird swallow the food item. </a:t>
            </a:r>
            <a:endParaRPr/>
          </a:p>
          <a:p>
            <a:pPr indent="-387350" lvl="0" marL="457200" rtl="0" algn="l">
              <a:spcBef>
                <a:spcPts val="0"/>
              </a:spcBef>
              <a:spcAft>
                <a:spcPts val="0"/>
              </a:spcAft>
              <a:buSzPts val="2500"/>
              <a:buChar char="-"/>
            </a:pPr>
            <a:r>
              <a:rPr lang="en"/>
              <a:t>Esophagus</a:t>
            </a:r>
            <a:endParaRPr/>
          </a:p>
        </p:txBody>
      </p:sp>
      <p:sp>
        <p:nvSpPr>
          <p:cNvPr id="821" name="Google Shape;821;p4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22" name="Google Shape;822;p47"/>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Birds Digestive System (Cont’d)</a:t>
            </a:r>
            <a:endParaRPr/>
          </a:p>
        </p:txBody>
      </p:sp>
      <p:sp>
        <p:nvSpPr>
          <p:cNvPr id="828" name="Google Shape;828;p48"/>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Proventriculus: first part of the bird’s two-chambered stomach; secretes an acid used for breaking down food; best developed in birds that swallow entire fish or other animals containing bones</a:t>
            </a:r>
            <a:endParaRPr/>
          </a:p>
          <a:p>
            <a:pPr indent="-387350" lvl="0" marL="457200" rtl="0" algn="l">
              <a:spcBef>
                <a:spcPts val="0"/>
              </a:spcBef>
              <a:spcAft>
                <a:spcPts val="0"/>
              </a:spcAft>
              <a:buSzPts val="2500"/>
              <a:buChar char="-"/>
            </a:pPr>
            <a:r>
              <a:rPr lang="en"/>
              <a:t>Gizzard: second chamber of the stomach; consists of very tough muscles that grind and digest various types of foods. </a:t>
            </a:r>
            <a:endParaRPr/>
          </a:p>
        </p:txBody>
      </p:sp>
      <p:sp>
        <p:nvSpPr>
          <p:cNvPr id="829" name="Google Shape;829;p4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30" name="Google Shape;830;p48"/>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4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Birds Digestive System (Cont’d)</a:t>
            </a:r>
            <a:endParaRPr/>
          </a:p>
        </p:txBody>
      </p:sp>
      <p:sp>
        <p:nvSpPr>
          <p:cNvPr id="836" name="Google Shape;836;p49"/>
          <p:cNvSpPr txBox="1"/>
          <p:nvPr>
            <p:ph idx="1" type="body"/>
          </p:nvPr>
        </p:nvSpPr>
        <p:spPr>
          <a:xfrm>
            <a:off x="747925" y="1082425"/>
            <a:ext cx="6454800" cy="36108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
              <a:t>Intestines: nutrients absorbed, waste products sent further on through the digestive system. </a:t>
            </a:r>
            <a:endParaRPr/>
          </a:p>
          <a:p>
            <a:pPr indent="-387350" lvl="0" marL="457200" rtl="0" algn="l">
              <a:spcBef>
                <a:spcPts val="0"/>
              </a:spcBef>
              <a:spcAft>
                <a:spcPts val="0"/>
              </a:spcAft>
              <a:buSzPts val="2500"/>
              <a:buChar char="-"/>
            </a:pPr>
            <a:r>
              <a:rPr lang="en"/>
              <a:t>Caeca, plural for caecum, because birds usually have two of them. </a:t>
            </a:r>
            <a:endParaRPr/>
          </a:p>
          <a:p>
            <a:pPr indent="-355600" lvl="1" marL="914400" rtl="0" algn="l">
              <a:spcBef>
                <a:spcPts val="0"/>
              </a:spcBef>
              <a:spcAft>
                <a:spcPts val="0"/>
              </a:spcAft>
              <a:buSzPts val="2000"/>
              <a:buChar char="-"/>
            </a:pPr>
            <a:r>
              <a:rPr lang="en"/>
              <a:t>Aid in the absorption of water and proteins, and the microbial decomposition of fiber. </a:t>
            </a:r>
            <a:endParaRPr/>
          </a:p>
          <a:p>
            <a:pPr indent="-387350" lvl="0" marL="457200" rtl="0" algn="l">
              <a:spcBef>
                <a:spcPts val="0"/>
              </a:spcBef>
              <a:spcAft>
                <a:spcPts val="0"/>
              </a:spcAft>
              <a:buSzPts val="2500"/>
              <a:buChar char="-"/>
            </a:pPr>
            <a:r>
              <a:rPr lang="en"/>
              <a:t>Rectum: end part of the intestine</a:t>
            </a:r>
            <a:endParaRPr/>
          </a:p>
          <a:p>
            <a:pPr indent="-387350" lvl="0" marL="457200" rtl="0" algn="l">
              <a:spcBef>
                <a:spcPts val="0"/>
              </a:spcBef>
              <a:spcAft>
                <a:spcPts val="0"/>
              </a:spcAft>
              <a:buSzPts val="2500"/>
              <a:buChar char="-"/>
            </a:pPr>
            <a:r>
              <a:rPr lang="en"/>
              <a:t>Cloaca: waste from the digestive and urinary tract accumulate before being dumped. </a:t>
            </a:r>
            <a:endParaRPr/>
          </a:p>
        </p:txBody>
      </p:sp>
      <p:sp>
        <p:nvSpPr>
          <p:cNvPr id="837" name="Google Shape;837;p4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38" name="Google Shape;838;p49"/>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0"/>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Cow Digestive System (Ruminant Digestive System)</a:t>
            </a:r>
            <a:endParaRPr/>
          </a:p>
        </p:txBody>
      </p:sp>
      <p:sp>
        <p:nvSpPr>
          <p:cNvPr id="844" name="Google Shape;844;p50"/>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000">
                <a:solidFill>
                  <a:srgbClr val="192D49"/>
                </a:solidFill>
              </a:rPr>
              <a:t>Stomach has four compartments:</a:t>
            </a:r>
            <a:endParaRPr sz="2000">
              <a:solidFill>
                <a:srgbClr val="192D49"/>
              </a:solidFill>
            </a:endParaRPr>
          </a:p>
          <a:p>
            <a:pPr indent="-355600" lvl="0" marL="457200" rtl="0" algn="l">
              <a:lnSpc>
                <a:spcPct val="115000"/>
              </a:lnSpc>
              <a:spcBef>
                <a:spcPts val="600"/>
              </a:spcBef>
              <a:spcAft>
                <a:spcPts val="0"/>
              </a:spcAft>
              <a:buClr>
                <a:srgbClr val="192D49"/>
              </a:buClr>
              <a:buSzPts val="2000"/>
              <a:buChar char="-"/>
            </a:pPr>
            <a:r>
              <a:rPr lang="en" sz="2000">
                <a:solidFill>
                  <a:srgbClr val="192D49"/>
                </a:solidFill>
              </a:rPr>
              <a:t>Rumen</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Reticulum</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Omasum </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Abomasum.</a:t>
            </a:r>
            <a:endParaRPr sz="2000">
              <a:solidFill>
                <a:srgbClr val="192D49"/>
              </a:solidFill>
            </a:endParaRPr>
          </a:p>
          <a:p>
            <a:pPr indent="0" lvl="0" marL="0" rtl="0" algn="l">
              <a:lnSpc>
                <a:spcPct val="115000"/>
              </a:lnSpc>
              <a:spcBef>
                <a:spcPts val="600"/>
              </a:spcBef>
              <a:spcAft>
                <a:spcPts val="0"/>
              </a:spcAft>
              <a:buNone/>
            </a:pPr>
            <a:r>
              <a:rPr lang="en" sz="2000">
                <a:solidFill>
                  <a:srgbClr val="192D49"/>
                </a:solidFill>
              </a:rPr>
              <a:t>In calves, the esophageal grooves allows milk to bypass the rumen and directly enter the abomasum. Rumen development occurs following a change in diet and microbial growth.</a:t>
            </a:r>
            <a:endParaRPr sz="2000">
              <a:solidFill>
                <a:srgbClr val="192D49"/>
              </a:solidFill>
            </a:endParaRPr>
          </a:p>
        </p:txBody>
      </p:sp>
      <p:sp>
        <p:nvSpPr>
          <p:cNvPr id="845" name="Google Shape;845;p5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46" name="Google Shape;846;p50"/>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5"/>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51" name="Google Shape;551;p15"/>
          <p:cNvSpPr txBox="1"/>
          <p:nvPr/>
        </p:nvSpPr>
        <p:spPr>
          <a:xfrm>
            <a:off x="311700" y="3735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8A4F7D"/>
                </a:solidFill>
                <a:latin typeface="Sniglet"/>
                <a:ea typeface="Sniglet"/>
                <a:cs typeface="Sniglet"/>
                <a:sym typeface="Sniglet"/>
              </a:rPr>
              <a:t>🏆 Score Points. Win Prizes.🏆</a:t>
            </a:r>
            <a:endParaRPr sz="3500">
              <a:solidFill>
                <a:srgbClr val="8A4F7D"/>
              </a:solidFill>
              <a:latin typeface="Sniglet"/>
              <a:ea typeface="Sniglet"/>
              <a:cs typeface="Sniglet"/>
              <a:sym typeface="Sniglet"/>
            </a:endParaRPr>
          </a:p>
        </p:txBody>
      </p:sp>
      <p:sp>
        <p:nvSpPr>
          <p:cNvPr id="552" name="Google Shape;552;p15"/>
          <p:cNvSpPr txBox="1"/>
          <p:nvPr/>
        </p:nvSpPr>
        <p:spPr>
          <a:xfrm>
            <a:off x="866675" y="1306650"/>
            <a:ext cx="3373800" cy="342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100">
                <a:solidFill>
                  <a:srgbClr val="887880"/>
                </a:solidFill>
                <a:latin typeface="Dosis"/>
                <a:ea typeface="Dosis"/>
                <a:cs typeface="Dosis"/>
                <a:sym typeface="Dosis"/>
              </a:rPr>
              <a:t>🧠 Course challenges each Friday</a:t>
            </a:r>
            <a:endParaRPr sz="2100">
              <a:solidFill>
                <a:srgbClr val="887880"/>
              </a:solidFill>
              <a:latin typeface="Dosis"/>
              <a:ea typeface="Dosis"/>
              <a:cs typeface="Dosis"/>
              <a:sym typeface="Dosis"/>
            </a:endParaRPr>
          </a:p>
          <a:p>
            <a:pPr indent="0" lvl="0" marL="0" rtl="0" algn="l">
              <a:lnSpc>
                <a:spcPct val="115000"/>
              </a:lnSpc>
              <a:spcBef>
                <a:spcPts val="1200"/>
              </a:spcBef>
              <a:spcAft>
                <a:spcPts val="0"/>
              </a:spcAft>
              <a:buNone/>
            </a:pPr>
            <a:r>
              <a:rPr lang="en" sz="2100">
                <a:solidFill>
                  <a:srgbClr val="887880"/>
                </a:solidFill>
                <a:latin typeface="Dosis"/>
                <a:ea typeface="Dosis"/>
                <a:cs typeface="Dosis"/>
                <a:sym typeface="Dosis"/>
              </a:rPr>
              <a:t>✅ Attendance</a:t>
            </a:r>
            <a:endParaRPr sz="2100">
              <a:solidFill>
                <a:srgbClr val="887880"/>
              </a:solidFill>
              <a:latin typeface="Dosis"/>
              <a:ea typeface="Dosis"/>
              <a:cs typeface="Dosis"/>
              <a:sym typeface="Dosis"/>
            </a:endParaRPr>
          </a:p>
          <a:p>
            <a:pPr indent="0" lvl="0" marL="0" rtl="0" algn="l">
              <a:lnSpc>
                <a:spcPct val="115000"/>
              </a:lnSpc>
              <a:spcBef>
                <a:spcPts val="1200"/>
              </a:spcBef>
              <a:spcAft>
                <a:spcPts val="0"/>
              </a:spcAft>
              <a:buNone/>
            </a:pPr>
            <a:r>
              <a:rPr lang="en" sz="2100">
                <a:solidFill>
                  <a:srgbClr val="887880"/>
                </a:solidFill>
                <a:latin typeface="Dosis"/>
                <a:ea typeface="Dosis"/>
                <a:cs typeface="Dosis"/>
                <a:sym typeface="Dosis"/>
              </a:rPr>
              <a:t>🗣️ Active participation with video on</a:t>
            </a:r>
            <a:endParaRPr sz="2100">
              <a:solidFill>
                <a:srgbClr val="887880"/>
              </a:solidFill>
              <a:latin typeface="Dosis"/>
              <a:ea typeface="Dosis"/>
              <a:cs typeface="Dosis"/>
              <a:sym typeface="Dosis"/>
            </a:endParaRPr>
          </a:p>
          <a:p>
            <a:pPr indent="0" lvl="0" marL="0" rtl="0" algn="l">
              <a:lnSpc>
                <a:spcPct val="115000"/>
              </a:lnSpc>
              <a:spcBef>
                <a:spcPts val="1200"/>
              </a:spcBef>
              <a:spcAft>
                <a:spcPts val="1200"/>
              </a:spcAft>
              <a:buNone/>
            </a:pPr>
            <a:r>
              <a:rPr b="1" lang="en" sz="1300">
                <a:solidFill>
                  <a:srgbClr val="88A096"/>
                </a:solidFill>
                <a:latin typeface="Dosis"/>
                <a:ea typeface="Dosis"/>
                <a:cs typeface="Dosis"/>
                <a:sym typeface="Dosis"/>
              </a:rPr>
              <a:t>Note</a:t>
            </a:r>
            <a:r>
              <a:rPr lang="en" sz="1300">
                <a:solidFill>
                  <a:srgbClr val="88A096"/>
                </a:solidFill>
                <a:latin typeface="Dosis"/>
                <a:ea typeface="Dosis"/>
                <a:cs typeface="Dosis"/>
                <a:sym typeface="Dosis"/>
              </a:rPr>
              <a:t>: Class scores are added to your team score (if you are in the team competition)c</a:t>
            </a:r>
            <a:endParaRPr sz="1300">
              <a:solidFill>
                <a:srgbClr val="88A096"/>
              </a:solidFill>
              <a:latin typeface="Dosis"/>
              <a:ea typeface="Dosis"/>
              <a:cs typeface="Dosis"/>
              <a:sym typeface="Dosis"/>
            </a:endParaRPr>
          </a:p>
        </p:txBody>
      </p:sp>
      <p:pic>
        <p:nvPicPr>
          <p:cNvPr id="553" name="Google Shape;553;p15"/>
          <p:cNvPicPr preferRelativeResize="0"/>
          <p:nvPr/>
        </p:nvPicPr>
        <p:blipFill rotWithShape="1">
          <a:blip r:embed="rId3">
            <a:alphaModFix/>
          </a:blip>
          <a:srcRect b="0" l="1214" r="1613" t="0"/>
          <a:stretch/>
        </p:blipFill>
        <p:spPr>
          <a:xfrm>
            <a:off x="4529750" y="1381875"/>
            <a:ext cx="4076452" cy="2113776"/>
          </a:xfrm>
          <a:prstGeom prst="rect">
            <a:avLst/>
          </a:prstGeom>
          <a:noFill/>
          <a:ln cap="flat" cmpd="sng" w="9525">
            <a:solidFill>
              <a:srgbClr val="000000"/>
            </a:solidFill>
            <a:prstDash val="solid"/>
            <a:round/>
            <a:headEnd len="sm" w="sm" type="none"/>
            <a:tailEnd len="sm" w="sm" type="none"/>
          </a:ln>
        </p:spPr>
      </p:pic>
      <p:sp>
        <p:nvSpPr>
          <p:cNvPr id="554" name="Google Shape;554;p15"/>
          <p:cNvSpPr/>
          <p:nvPr/>
        </p:nvSpPr>
        <p:spPr>
          <a:xfrm>
            <a:off x="4983813" y="3795175"/>
            <a:ext cx="3168300" cy="469500"/>
          </a:xfrm>
          <a:prstGeom prst="roundRect">
            <a:avLst>
              <a:gd fmla="val 16667" name="adj"/>
            </a:avLst>
          </a:prstGeom>
          <a:solidFill>
            <a:srgbClr val="EF8275"/>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sis"/>
                <a:ea typeface="Dosis"/>
                <a:cs typeface="Dosis"/>
                <a:sym typeface="Dosis"/>
              </a:rPr>
              <a:t>More info at </a:t>
            </a:r>
            <a:r>
              <a:rPr lang="en" u="sng">
                <a:latin typeface="Dosis"/>
                <a:ea typeface="Dosis"/>
                <a:cs typeface="Dosis"/>
                <a:sym typeface="Dosis"/>
                <a:hlinkClick r:id="rId4"/>
              </a:rPr>
              <a:t>sciovirtual.org/score</a:t>
            </a:r>
            <a:endParaRPr>
              <a:latin typeface="Dosis"/>
              <a:ea typeface="Dosis"/>
              <a:cs typeface="Dosis"/>
              <a:sym typeface="Dosis"/>
            </a:endParaRPr>
          </a:p>
        </p:txBody>
      </p:sp>
      <p:sp>
        <p:nvSpPr>
          <p:cNvPr id="555" name="Google Shape;555;p15"/>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1"/>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Rumen</a:t>
            </a:r>
            <a:endParaRPr/>
          </a:p>
        </p:txBody>
      </p:sp>
      <p:sp>
        <p:nvSpPr>
          <p:cNvPr id="852" name="Google Shape;852;p51"/>
          <p:cNvSpPr txBox="1"/>
          <p:nvPr>
            <p:ph idx="1" type="body"/>
          </p:nvPr>
        </p:nvSpPr>
        <p:spPr>
          <a:xfrm>
            <a:off x="747925" y="1302825"/>
            <a:ext cx="6398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192D49"/>
              </a:buClr>
              <a:buSzPts val="2000"/>
              <a:buChar char="-"/>
            </a:pPr>
            <a:r>
              <a:rPr lang="en" sz="2000">
                <a:solidFill>
                  <a:srgbClr val="192D49"/>
                </a:solidFill>
              </a:rPr>
              <a:t>On the left side of the animal, largest stomach compartment, consists of several sacs</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Storage or holding vat for feed</a:t>
            </a:r>
            <a:br>
              <a:rPr lang="en" sz="2000">
                <a:solidFill>
                  <a:srgbClr val="192D49"/>
                </a:solidFill>
              </a:rPr>
            </a:br>
            <a:r>
              <a:rPr lang="en" sz="2000">
                <a:solidFill>
                  <a:srgbClr val="192D49"/>
                </a:solidFill>
              </a:rPr>
              <a:t>Fermentation vat (growth of microbes which digest or ferment feed within the rumen and make volatile fatty acids (VFAs))</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A good blood supply to the rumen walls improves absorption of VFAs and other digestion products. Tiny projections (papillae) line the rumen, which increases the rumen’s surface area and the amount it can absorb.    </a:t>
            </a:r>
            <a:endParaRPr sz="2000">
              <a:solidFill>
                <a:srgbClr val="192D49"/>
              </a:solidFill>
            </a:endParaRPr>
          </a:p>
        </p:txBody>
      </p:sp>
      <p:sp>
        <p:nvSpPr>
          <p:cNvPr id="853" name="Google Shape;853;p5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54" name="Google Shape;854;p51"/>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2"/>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Reticulum</a:t>
            </a:r>
            <a:endParaRPr/>
          </a:p>
        </p:txBody>
      </p:sp>
      <p:sp>
        <p:nvSpPr>
          <p:cNvPr id="860" name="Google Shape;860;p52"/>
          <p:cNvSpPr txBox="1"/>
          <p:nvPr>
            <p:ph idx="1" type="body"/>
          </p:nvPr>
        </p:nvSpPr>
        <p:spPr>
          <a:xfrm>
            <a:off x="747925" y="1302825"/>
            <a:ext cx="66711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24D5B"/>
              </a:buClr>
              <a:buSzPts val="2000"/>
              <a:buChar char="-"/>
            </a:pPr>
            <a:r>
              <a:rPr lang="en" sz="2000">
                <a:solidFill>
                  <a:srgbClr val="424D5B"/>
                </a:solidFill>
              </a:rPr>
              <a:t>Pouch-like structure in the forward area of the body, close to the heart. The tissues in the reticulum form a network similar to a honeycomb. A small tissue fold lies between the reticulum and rumen (rumino-reticulum)</a:t>
            </a:r>
            <a:endParaRPr sz="2000">
              <a:solidFill>
                <a:srgbClr val="424D5B"/>
              </a:solidFill>
            </a:endParaRPr>
          </a:p>
          <a:p>
            <a:pPr indent="-355600" lvl="0" marL="457200" rtl="0" algn="l">
              <a:lnSpc>
                <a:spcPct val="115000"/>
              </a:lnSpc>
              <a:spcBef>
                <a:spcPts val="0"/>
              </a:spcBef>
              <a:spcAft>
                <a:spcPts val="0"/>
              </a:spcAft>
              <a:buClr>
                <a:srgbClr val="424D5B"/>
              </a:buClr>
              <a:buSzPts val="2000"/>
              <a:buChar char="-"/>
            </a:pPr>
            <a:r>
              <a:rPr lang="en" sz="2000">
                <a:solidFill>
                  <a:srgbClr val="424D5B"/>
                </a:solidFill>
              </a:rPr>
              <a:t>Heavy or dense feed and metal objects eaten by the cow drop into here. Nails and other sharp objects may work into the tissue and cause “hardware disease.” (Magnets to treat)</a:t>
            </a:r>
            <a:endParaRPr sz="2000">
              <a:solidFill>
                <a:srgbClr val="424D5B"/>
              </a:solidFill>
            </a:endParaRPr>
          </a:p>
          <a:p>
            <a:pPr indent="0" lvl="0" marL="0" rtl="0" algn="l">
              <a:lnSpc>
                <a:spcPct val="115000"/>
              </a:lnSpc>
              <a:spcBef>
                <a:spcPts val="2400"/>
              </a:spcBef>
              <a:spcAft>
                <a:spcPts val="2400"/>
              </a:spcAft>
              <a:buNone/>
            </a:pPr>
            <a:r>
              <a:t/>
            </a:r>
            <a:endParaRPr sz="2000">
              <a:solidFill>
                <a:srgbClr val="424D5B"/>
              </a:solidFill>
            </a:endParaRPr>
          </a:p>
        </p:txBody>
      </p:sp>
      <p:sp>
        <p:nvSpPr>
          <p:cNvPr id="861" name="Google Shape;861;p5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62" name="Google Shape;862;p52"/>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3"/>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Omasum</a:t>
            </a:r>
            <a:endParaRPr/>
          </a:p>
        </p:txBody>
      </p:sp>
      <p:sp>
        <p:nvSpPr>
          <p:cNvPr id="868" name="Google Shape;868;p53"/>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192D49"/>
              </a:buClr>
              <a:buSzPts val="2000"/>
              <a:buChar char="-"/>
            </a:pPr>
            <a:r>
              <a:rPr lang="en" sz="2000">
                <a:solidFill>
                  <a:srgbClr val="192D49"/>
                </a:solidFill>
              </a:rPr>
              <a:t>Globe-shaped structure containing leaves of tissue (like pages in a book).</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Absorbs water and other substances from digestive contents. </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Feed material (ingesta) between the leaves will be drier than ingesta found in the other compartments.</a:t>
            </a:r>
            <a:endParaRPr sz="2000">
              <a:solidFill>
                <a:srgbClr val="192D49"/>
              </a:solidFill>
            </a:endParaRPr>
          </a:p>
          <a:p>
            <a:pPr indent="0" lvl="0" marL="0" rtl="0" algn="l">
              <a:lnSpc>
                <a:spcPct val="115000"/>
              </a:lnSpc>
              <a:spcBef>
                <a:spcPts val="2400"/>
              </a:spcBef>
              <a:spcAft>
                <a:spcPts val="0"/>
              </a:spcAft>
              <a:buNone/>
            </a:pPr>
            <a:r>
              <a:t/>
            </a:r>
            <a:endParaRPr sz="2000">
              <a:solidFill>
                <a:srgbClr val="192D49"/>
              </a:solidFill>
            </a:endParaRPr>
          </a:p>
          <a:p>
            <a:pPr indent="0" lvl="0" marL="0" rtl="0" algn="l">
              <a:lnSpc>
                <a:spcPct val="115000"/>
              </a:lnSpc>
              <a:spcBef>
                <a:spcPts val="600"/>
              </a:spcBef>
              <a:spcAft>
                <a:spcPts val="0"/>
              </a:spcAft>
              <a:buNone/>
            </a:pPr>
            <a:r>
              <a:t/>
            </a:r>
            <a:endParaRPr sz="2000">
              <a:solidFill>
                <a:srgbClr val="192D49"/>
              </a:solidFill>
            </a:endParaRPr>
          </a:p>
        </p:txBody>
      </p:sp>
      <p:sp>
        <p:nvSpPr>
          <p:cNvPr id="869" name="Google Shape;869;p5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70" name="Google Shape;870;p53"/>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Abomasum</a:t>
            </a:r>
            <a:endParaRPr/>
          </a:p>
        </p:txBody>
      </p:sp>
      <p:sp>
        <p:nvSpPr>
          <p:cNvPr id="876" name="Google Shape;876;p54"/>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400"/>
              </a:spcBef>
              <a:spcAft>
                <a:spcPts val="0"/>
              </a:spcAft>
              <a:buClr>
                <a:srgbClr val="192D49"/>
              </a:buClr>
              <a:buSzPts val="2000"/>
              <a:buChar char="-"/>
            </a:pPr>
            <a:r>
              <a:rPr lang="en" sz="2000">
                <a:solidFill>
                  <a:srgbClr val="192D49"/>
                </a:solidFill>
              </a:rPr>
              <a:t>The only compartment lined with glands. </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Release hydrochloric acid and digestive enzymes, needed to breakdown feeds</a:t>
            </a:r>
            <a:endParaRPr sz="2000">
              <a:solidFill>
                <a:srgbClr val="192D49"/>
              </a:solidFill>
            </a:endParaRPr>
          </a:p>
          <a:p>
            <a:pPr indent="-355600" lvl="0" marL="457200" rtl="0" algn="l">
              <a:lnSpc>
                <a:spcPct val="115000"/>
              </a:lnSpc>
              <a:spcBef>
                <a:spcPts val="0"/>
              </a:spcBef>
              <a:spcAft>
                <a:spcPts val="0"/>
              </a:spcAft>
              <a:buClr>
                <a:srgbClr val="192D49"/>
              </a:buClr>
              <a:buSzPts val="2000"/>
              <a:buChar char="-"/>
            </a:pPr>
            <a:r>
              <a:rPr lang="en" sz="2000">
                <a:solidFill>
                  <a:srgbClr val="192D49"/>
                </a:solidFill>
              </a:rPr>
              <a:t>Similar to a non-ruminant stomach.</a:t>
            </a:r>
            <a:endParaRPr sz="2000">
              <a:solidFill>
                <a:srgbClr val="192D49"/>
              </a:solidFill>
            </a:endParaRPr>
          </a:p>
          <a:p>
            <a:pPr indent="0" lvl="0" marL="0" rtl="0" algn="l">
              <a:lnSpc>
                <a:spcPct val="115000"/>
              </a:lnSpc>
              <a:spcBef>
                <a:spcPts val="600"/>
              </a:spcBef>
              <a:spcAft>
                <a:spcPts val="0"/>
              </a:spcAft>
              <a:buNone/>
            </a:pPr>
            <a:r>
              <a:t/>
            </a:r>
            <a:endParaRPr sz="2000">
              <a:solidFill>
                <a:srgbClr val="192D49"/>
              </a:solidFill>
            </a:endParaRPr>
          </a:p>
        </p:txBody>
      </p:sp>
      <p:sp>
        <p:nvSpPr>
          <p:cNvPr id="877" name="Google Shape;877;p5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78" name="Google Shape;878;p54"/>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Global Warming?</a:t>
            </a:r>
            <a:endParaRPr/>
          </a:p>
        </p:txBody>
      </p:sp>
      <p:sp>
        <p:nvSpPr>
          <p:cNvPr id="884" name="Google Shape;884;p55"/>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000">
                <a:solidFill>
                  <a:srgbClr val="192D49"/>
                </a:solidFill>
              </a:rPr>
              <a:t>Digestion produces 30 to 50 quarts of gas per hour in the rumen. Carbon dioxide and methane are the main gases present. Cows must release this gas to avoid bloating. Under normal conditions, swelling from gas formation causes the cow to belch and release the gas.</a:t>
            </a:r>
            <a:endParaRPr sz="2000">
              <a:solidFill>
                <a:srgbClr val="192D49"/>
              </a:solidFill>
            </a:endParaRPr>
          </a:p>
        </p:txBody>
      </p:sp>
      <p:sp>
        <p:nvSpPr>
          <p:cNvPr id="885" name="Google Shape;885;p5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86" name="Google Shape;886;p55"/>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6"/>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The cow’s digestive tract" id="892" name="Google Shape;892;p56" title="The cow’s digestive tract"/>
          <p:cNvPicPr preferRelativeResize="0"/>
          <p:nvPr/>
        </p:nvPicPr>
        <p:blipFill>
          <a:blip r:embed="rId3">
            <a:alphaModFix/>
          </a:blip>
          <a:stretch>
            <a:fillRect/>
          </a:stretch>
        </p:blipFill>
        <p:spPr>
          <a:xfrm>
            <a:off x="1861825" y="460750"/>
            <a:ext cx="5670076" cy="4110800"/>
          </a:xfrm>
          <a:prstGeom prst="rect">
            <a:avLst/>
          </a:prstGeom>
          <a:noFill/>
          <a:ln>
            <a:noFill/>
          </a:ln>
        </p:spPr>
      </p:pic>
      <p:sp>
        <p:nvSpPr>
          <p:cNvPr id="893" name="Google Shape;893;p56"/>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Feeding Mechanisms</a:t>
            </a:r>
            <a:endParaRPr/>
          </a:p>
        </p:txBody>
      </p:sp>
      <p:sp>
        <p:nvSpPr>
          <p:cNvPr id="899" name="Google Shape;899;p57"/>
          <p:cNvSpPr txBox="1"/>
          <p:nvPr>
            <p:ph idx="1" type="body"/>
          </p:nvPr>
        </p:nvSpPr>
        <p:spPr>
          <a:xfrm>
            <a:off x="747925" y="1226625"/>
            <a:ext cx="6455100" cy="361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Substrate feeding: a feeding mechanism in which the organism</a:t>
            </a:r>
            <a:r>
              <a:rPr b="1" lang="en" sz="2000"/>
              <a:t> lives in/on its food source and eats through it</a:t>
            </a:r>
            <a:endParaRPr b="1" sz="2000"/>
          </a:p>
          <a:p>
            <a:pPr indent="0" lvl="0" marL="0" rtl="0" algn="l">
              <a:spcBef>
                <a:spcPts val="600"/>
              </a:spcBef>
              <a:spcAft>
                <a:spcPts val="0"/>
              </a:spcAft>
              <a:buNone/>
            </a:pPr>
            <a:r>
              <a:rPr lang="en" sz="2000"/>
              <a:t>Ex: caterpillar</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Filter feeding: organism </a:t>
            </a:r>
            <a:r>
              <a:rPr b="1" lang="en" sz="2000"/>
              <a:t>filters</a:t>
            </a:r>
            <a:r>
              <a:rPr lang="en" sz="2000"/>
              <a:t> </a:t>
            </a:r>
            <a:r>
              <a:rPr b="1" lang="en" sz="2000"/>
              <a:t>out nutrients </a:t>
            </a:r>
            <a:r>
              <a:rPr lang="en" sz="2000"/>
              <a:t>using currents of water</a:t>
            </a:r>
            <a:endParaRPr sz="2000"/>
          </a:p>
          <a:p>
            <a:pPr indent="0" lvl="0" marL="0" rtl="0" algn="l">
              <a:spcBef>
                <a:spcPts val="600"/>
              </a:spcBef>
              <a:spcAft>
                <a:spcPts val="0"/>
              </a:spcAft>
              <a:buNone/>
            </a:pPr>
            <a:r>
              <a:rPr lang="en" sz="2000"/>
              <a:t>Ex: whales, clams, some types of fish</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Fluid feeding: organism feeds on the</a:t>
            </a:r>
            <a:r>
              <a:rPr b="1" lang="en" sz="2000"/>
              <a:t> fluids of other organisms</a:t>
            </a:r>
            <a:endParaRPr b="1" sz="2000"/>
          </a:p>
          <a:p>
            <a:pPr indent="0" lvl="0" marL="0" rtl="0" algn="l">
              <a:spcBef>
                <a:spcPts val="600"/>
              </a:spcBef>
              <a:spcAft>
                <a:spcPts val="0"/>
              </a:spcAft>
              <a:buNone/>
            </a:pPr>
            <a:r>
              <a:rPr lang="en" sz="2000"/>
              <a:t>Ex: mosquitoes, hummingbirds</a:t>
            </a:r>
            <a:endParaRPr sz="2000"/>
          </a:p>
          <a:p>
            <a:pPr indent="0" lvl="0" marL="0" rtl="0" algn="l">
              <a:spcBef>
                <a:spcPts val="600"/>
              </a:spcBef>
              <a:spcAft>
                <a:spcPts val="0"/>
              </a:spcAft>
              <a:buNone/>
            </a:pPr>
            <a:r>
              <a:t/>
            </a:r>
            <a:endParaRPr sz="2000"/>
          </a:p>
        </p:txBody>
      </p:sp>
      <p:sp>
        <p:nvSpPr>
          <p:cNvPr id="900" name="Google Shape;900;p5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01" name="Google Shape;901;p57"/>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Feeding Mechanisms (Continued)</a:t>
            </a:r>
            <a:endParaRPr/>
          </a:p>
        </p:txBody>
      </p:sp>
      <p:sp>
        <p:nvSpPr>
          <p:cNvPr id="907" name="Google Shape;907;p58"/>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Bulk feeding: the organism </a:t>
            </a:r>
            <a:r>
              <a:rPr b="1" lang="en" sz="2000"/>
              <a:t>consumes large pieces if not all of its prey</a:t>
            </a:r>
            <a:endParaRPr b="1" sz="2000"/>
          </a:p>
          <a:p>
            <a:pPr indent="0" lvl="0" marL="0" rtl="0" algn="l">
              <a:spcBef>
                <a:spcPts val="600"/>
              </a:spcBef>
              <a:spcAft>
                <a:spcPts val="0"/>
              </a:spcAft>
              <a:buNone/>
            </a:pPr>
            <a:r>
              <a:rPr lang="en" sz="2000"/>
              <a:t>Ex: lions, snakes</a:t>
            </a:r>
            <a:endParaRPr sz="2000"/>
          </a:p>
        </p:txBody>
      </p:sp>
      <p:sp>
        <p:nvSpPr>
          <p:cNvPr id="908" name="Google Shape;908;p5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09" name="Google Shape;909;p58"/>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 of the Body</a:t>
            </a:r>
            <a:endParaRPr/>
          </a:p>
        </p:txBody>
      </p:sp>
      <p:sp>
        <p:nvSpPr>
          <p:cNvPr id="561" name="Google Shape;561;p16"/>
          <p:cNvSpPr txBox="1"/>
          <p:nvPr>
            <p:ph idx="1" type="body"/>
          </p:nvPr>
        </p:nvSpPr>
        <p:spPr>
          <a:xfrm>
            <a:off x="747925" y="1302825"/>
            <a:ext cx="4892100" cy="361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192D49"/>
                </a:solidFill>
              </a:rPr>
              <a:t>Cells</a:t>
            </a:r>
            <a:r>
              <a:rPr lang="en" sz="1700">
                <a:solidFill>
                  <a:srgbClr val="192D49"/>
                </a:solidFill>
                <a:latin typeface="Dosis Light"/>
                <a:ea typeface="Dosis Light"/>
                <a:cs typeface="Dosis Light"/>
                <a:sym typeface="Dosis Light"/>
              </a:rPr>
              <a:t> are the smallest living unit of life</a:t>
            </a:r>
            <a:endParaRPr sz="1700">
              <a:solidFill>
                <a:srgbClr val="192D49"/>
              </a:solidFill>
              <a:latin typeface="Dosis Light"/>
              <a:ea typeface="Dosis Light"/>
              <a:cs typeface="Dosis Light"/>
              <a:sym typeface="Dosis Light"/>
            </a:endParaRPr>
          </a:p>
          <a:p>
            <a:pPr indent="0" lvl="0" marL="0" rtl="0" algn="l">
              <a:lnSpc>
                <a:spcPct val="115000"/>
              </a:lnSpc>
              <a:spcBef>
                <a:spcPts val="800"/>
              </a:spcBef>
              <a:spcAft>
                <a:spcPts val="0"/>
              </a:spcAft>
              <a:buNone/>
            </a:pPr>
            <a:r>
              <a:rPr lang="en" sz="1700">
                <a:solidFill>
                  <a:srgbClr val="192D49"/>
                </a:solidFill>
                <a:latin typeface="Dosis Light"/>
                <a:ea typeface="Dosis Light"/>
                <a:cs typeface="Dosis Light"/>
                <a:sym typeface="Dosis Light"/>
              </a:rPr>
              <a:t>A </a:t>
            </a:r>
            <a:r>
              <a:rPr b="1" lang="en" sz="1700">
                <a:solidFill>
                  <a:srgbClr val="192D49"/>
                </a:solidFill>
              </a:rPr>
              <a:t>tissue</a:t>
            </a:r>
            <a:r>
              <a:rPr lang="en" sz="1700">
                <a:solidFill>
                  <a:srgbClr val="192D49"/>
                </a:solidFill>
                <a:latin typeface="Dosis Light"/>
                <a:ea typeface="Dosis Light"/>
                <a:cs typeface="Dosis Light"/>
                <a:sym typeface="Dosis Light"/>
              </a:rPr>
              <a:t> is a group of like cells working together.</a:t>
            </a:r>
            <a:endParaRPr sz="1700">
              <a:solidFill>
                <a:srgbClr val="FF0000"/>
              </a:solidFill>
              <a:latin typeface="Dosis Light"/>
              <a:ea typeface="Dosis Light"/>
              <a:cs typeface="Dosis Light"/>
              <a:sym typeface="Dosis Light"/>
            </a:endParaRPr>
          </a:p>
          <a:p>
            <a:pPr indent="0" lvl="0" marL="0" rtl="0" algn="l">
              <a:lnSpc>
                <a:spcPct val="115000"/>
              </a:lnSpc>
              <a:spcBef>
                <a:spcPts val="800"/>
              </a:spcBef>
              <a:spcAft>
                <a:spcPts val="0"/>
              </a:spcAft>
              <a:buNone/>
            </a:pPr>
            <a:r>
              <a:rPr lang="en" sz="1700">
                <a:solidFill>
                  <a:srgbClr val="192D49"/>
                </a:solidFill>
                <a:latin typeface="Dosis Light"/>
                <a:ea typeface="Dosis Light"/>
                <a:cs typeface="Dosis Light"/>
                <a:sym typeface="Dosis Light"/>
              </a:rPr>
              <a:t>An </a:t>
            </a:r>
            <a:r>
              <a:rPr b="1" lang="en" sz="1700">
                <a:solidFill>
                  <a:srgbClr val="192D49"/>
                </a:solidFill>
              </a:rPr>
              <a:t>organ</a:t>
            </a:r>
            <a:r>
              <a:rPr lang="en" sz="1700">
                <a:solidFill>
                  <a:srgbClr val="192D49"/>
                </a:solidFill>
                <a:latin typeface="Dosis Light"/>
                <a:ea typeface="Dosis Light"/>
                <a:cs typeface="Dosis Light"/>
                <a:sym typeface="Dosis Light"/>
              </a:rPr>
              <a:t> is a structure composed of several different tissues performing a</a:t>
            </a:r>
            <a:endParaRPr sz="1700">
              <a:solidFill>
                <a:srgbClr val="192D49"/>
              </a:solidFill>
              <a:latin typeface="Dosis Light"/>
              <a:ea typeface="Dosis Light"/>
              <a:cs typeface="Dosis Light"/>
              <a:sym typeface="Dosis Light"/>
            </a:endParaRPr>
          </a:p>
          <a:p>
            <a:pPr indent="0" lvl="0" marL="0" rtl="0" algn="l">
              <a:lnSpc>
                <a:spcPct val="115000"/>
              </a:lnSpc>
              <a:spcBef>
                <a:spcPts val="800"/>
              </a:spcBef>
              <a:spcAft>
                <a:spcPts val="0"/>
              </a:spcAft>
              <a:buNone/>
            </a:pPr>
            <a:r>
              <a:rPr lang="en" sz="1700">
                <a:solidFill>
                  <a:srgbClr val="192D49"/>
                </a:solidFill>
                <a:latin typeface="Dosis Light"/>
                <a:ea typeface="Dosis Light"/>
                <a:cs typeface="Dosis Light"/>
                <a:sym typeface="Dosis Light"/>
              </a:rPr>
              <a:t>particular function.</a:t>
            </a:r>
            <a:endParaRPr sz="1700">
              <a:solidFill>
                <a:srgbClr val="192D49"/>
              </a:solidFill>
              <a:latin typeface="Dosis Light"/>
              <a:ea typeface="Dosis Light"/>
              <a:cs typeface="Dosis Light"/>
              <a:sym typeface="Dosis Light"/>
            </a:endParaRPr>
          </a:p>
          <a:p>
            <a:pPr indent="0" lvl="0" marL="0" rtl="0" algn="l">
              <a:lnSpc>
                <a:spcPct val="115000"/>
              </a:lnSpc>
              <a:spcBef>
                <a:spcPts val="800"/>
              </a:spcBef>
              <a:spcAft>
                <a:spcPts val="0"/>
              </a:spcAft>
              <a:buNone/>
            </a:pPr>
            <a:r>
              <a:rPr b="1" lang="en" sz="1700">
                <a:solidFill>
                  <a:srgbClr val="192D49"/>
                </a:solidFill>
              </a:rPr>
              <a:t>Organ systems</a:t>
            </a:r>
            <a:r>
              <a:rPr lang="en" sz="1700">
                <a:solidFill>
                  <a:srgbClr val="192D49"/>
                </a:solidFill>
                <a:latin typeface="Dosis Light"/>
                <a:ea typeface="Dosis Light"/>
                <a:cs typeface="Dosis Light"/>
                <a:sym typeface="Dosis Light"/>
              </a:rPr>
              <a:t> are groups of organs which together perform an overall function.</a:t>
            </a:r>
            <a:endParaRPr sz="1700">
              <a:solidFill>
                <a:srgbClr val="192D49"/>
              </a:solidFill>
              <a:latin typeface="Dosis Light"/>
              <a:ea typeface="Dosis Light"/>
              <a:cs typeface="Dosis Light"/>
              <a:sym typeface="Dosis Light"/>
            </a:endParaRPr>
          </a:p>
          <a:p>
            <a:pPr indent="0" lvl="0" marL="0" rtl="0" algn="l">
              <a:lnSpc>
                <a:spcPct val="115000"/>
              </a:lnSpc>
              <a:spcBef>
                <a:spcPts val="800"/>
              </a:spcBef>
              <a:spcAft>
                <a:spcPts val="0"/>
              </a:spcAft>
              <a:buNone/>
            </a:pPr>
            <a:r>
              <a:rPr lang="en" sz="1700">
                <a:solidFill>
                  <a:srgbClr val="192D49"/>
                </a:solidFill>
                <a:latin typeface="Dosis Light"/>
                <a:ea typeface="Dosis Light"/>
                <a:cs typeface="Dosis Light"/>
                <a:sym typeface="Dosis Light"/>
              </a:rPr>
              <a:t>The total </a:t>
            </a:r>
            <a:r>
              <a:rPr b="1" lang="en" sz="1700">
                <a:solidFill>
                  <a:srgbClr val="192D49"/>
                </a:solidFill>
              </a:rPr>
              <a:t>organism</a:t>
            </a:r>
            <a:r>
              <a:rPr lang="en" sz="1700">
                <a:solidFill>
                  <a:srgbClr val="192D49"/>
                </a:solidFill>
                <a:latin typeface="Dosis Light"/>
                <a:ea typeface="Dosis Light"/>
                <a:cs typeface="Dosis Light"/>
                <a:sym typeface="Dosis Light"/>
              </a:rPr>
              <a:t> is the individual human being.</a:t>
            </a:r>
            <a:endParaRPr sz="1700">
              <a:solidFill>
                <a:srgbClr val="192D49"/>
              </a:solidFill>
              <a:latin typeface="Dosis Light"/>
              <a:ea typeface="Dosis Light"/>
              <a:cs typeface="Dosis Light"/>
              <a:sym typeface="Dosis Light"/>
            </a:endParaRPr>
          </a:p>
          <a:p>
            <a:pPr indent="0" lvl="0" marL="0" rtl="0" algn="l">
              <a:lnSpc>
                <a:spcPct val="115000"/>
              </a:lnSpc>
              <a:spcBef>
                <a:spcPts val="800"/>
              </a:spcBef>
              <a:spcAft>
                <a:spcPts val="0"/>
              </a:spcAft>
              <a:buNone/>
            </a:pPr>
            <a:r>
              <a:t/>
            </a:r>
            <a:endParaRPr sz="1300">
              <a:solidFill>
                <a:srgbClr val="192D49"/>
              </a:solidFill>
              <a:latin typeface="Dosis Light"/>
              <a:ea typeface="Dosis Light"/>
              <a:cs typeface="Dosis Light"/>
              <a:sym typeface="Dosis Light"/>
            </a:endParaRPr>
          </a:p>
          <a:p>
            <a:pPr indent="0" lvl="0" marL="0" rtl="0" algn="l">
              <a:spcBef>
                <a:spcPts val="800"/>
              </a:spcBef>
              <a:spcAft>
                <a:spcPts val="0"/>
              </a:spcAft>
              <a:buNone/>
            </a:pPr>
            <a:r>
              <a:t/>
            </a:r>
            <a:endParaRPr/>
          </a:p>
        </p:txBody>
      </p:sp>
      <p:sp>
        <p:nvSpPr>
          <p:cNvPr id="562" name="Google Shape;562;p1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63" name="Google Shape;563;p16"/>
          <p:cNvPicPr preferRelativeResize="0"/>
          <p:nvPr/>
        </p:nvPicPr>
        <p:blipFill>
          <a:blip r:embed="rId3">
            <a:alphaModFix/>
          </a:blip>
          <a:stretch>
            <a:fillRect/>
          </a:stretch>
        </p:blipFill>
        <p:spPr>
          <a:xfrm>
            <a:off x="5276925" y="1410300"/>
            <a:ext cx="3744450" cy="2059450"/>
          </a:xfrm>
          <a:prstGeom prst="rect">
            <a:avLst/>
          </a:prstGeom>
          <a:noFill/>
          <a:ln>
            <a:noFill/>
          </a:ln>
        </p:spPr>
      </p:pic>
      <p:sp>
        <p:nvSpPr>
          <p:cNvPr id="564" name="Google Shape;564;p16"/>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7"/>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Let’s Start with a Quick Quiz so we know how far you’ve all learned (about the digestive and respiratory systems) in school! Don’t worry about getting things wrong. </a:t>
            </a:r>
            <a:endParaRPr/>
          </a:p>
        </p:txBody>
      </p:sp>
      <p:sp>
        <p:nvSpPr>
          <p:cNvPr id="570" name="Google Shape;570;p17"/>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1" name="Google Shape;571;p17"/>
          <p:cNvSpPr txBox="1"/>
          <p:nvPr>
            <p:ph idx="12" type="sldNum"/>
          </p:nvPr>
        </p:nvSpPr>
        <p:spPr>
          <a:xfrm>
            <a:off x="62344" y="6908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8"/>
          <p:cNvSpPr txBox="1"/>
          <p:nvPr>
            <p:ph type="ctrTitle"/>
          </p:nvPr>
        </p:nvSpPr>
        <p:spPr>
          <a:xfrm>
            <a:off x="3210935" y="1661762"/>
            <a:ext cx="53016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Digestive System</a:t>
            </a:r>
            <a:endParaRPr/>
          </a:p>
        </p:txBody>
      </p:sp>
      <p:sp>
        <p:nvSpPr>
          <p:cNvPr id="577" name="Google Shape;577;p18"/>
          <p:cNvSpPr txBox="1"/>
          <p:nvPr>
            <p:ph idx="1" type="subTitle"/>
          </p:nvPr>
        </p:nvSpPr>
        <p:spPr>
          <a:xfrm>
            <a:off x="3210885" y="2864177"/>
            <a:ext cx="5301600" cy="784800"/>
          </a:xfrm>
          <a:prstGeom prst="rect">
            <a:avLst/>
          </a:prstGeom>
        </p:spPr>
        <p:txBody>
          <a:bodyPr anchorCtr="0" anchor="t" bIns="91425" lIns="91425" spcFirstLastPara="1" rIns="91425" wrap="square" tIns="91425">
            <a:noAutofit/>
          </a:bodyPr>
          <a:lstStyle/>
          <a:p>
            <a:pPr indent="-393700" lvl="0" marL="457200" rtl="0" algn="r">
              <a:spcBef>
                <a:spcPts val="0"/>
              </a:spcBef>
              <a:spcAft>
                <a:spcPts val="0"/>
              </a:spcAft>
              <a:buSzPts val="2600"/>
              <a:buAutoNum type="arabicPeriod"/>
            </a:pPr>
            <a:r>
              <a:rPr lang="en"/>
              <a:t>What do you know about nutrition?</a:t>
            </a:r>
            <a:endParaRPr/>
          </a:p>
        </p:txBody>
      </p:sp>
      <p:sp>
        <p:nvSpPr>
          <p:cNvPr id="578" name="Google Shape;578;p18"/>
          <p:cNvSpPr txBox="1"/>
          <p:nvPr>
            <p:ph idx="4294967295"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9"/>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Digestion</a:t>
            </a:r>
            <a:endParaRPr/>
          </a:p>
        </p:txBody>
      </p:sp>
      <p:sp>
        <p:nvSpPr>
          <p:cNvPr id="584" name="Google Shape;584;p19"/>
          <p:cNvSpPr txBox="1"/>
          <p:nvPr>
            <p:ph idx="1" type="body"/>
          </p:nvPr>
        </p:nvSpPr>
        <p:spPr>
          <a:xfrm>
            <a:off x="747925" y="1082425"/>
            <a:ext cx="4404900" cy="3610800"/>
          </a:xfrm>
          <a:prstGeom prst="rect">
            <a:avLst/>
          </a:prstGeom>
        </p:spPr>
        <p:txBody>
          <a:bodyPr anchorCtr="0" anchor="t" bIns="91425" lIns="91425" spcFirstLastPara="1" rIns="91425" wrap="square" tIns="91425">
            <a:noAutofit/>
          </a:bodyPr>
          <a:lstStyle/>
          <a:p>
            <a:pPr indent="-349250" lvl="0" marL="457200" marR="25281" rtl="0" algn="l">
              <a:lnSpc>
                <a:spcPct val="110154"/>
              </a:lnSpc>
              <a:spcBef>
                <a:spcPts val="171"/>
              </a:spcBef>
              <a:spcAft>
                <a:spcPts val="0"/>
              </a:spcAft>
              <a:buClr>
                <a:srgbClr val="000000"/>
              </a:buClr>
              <a:buSzPts val="1900"/>
              <a:buChar char="-"/>
            </a:pPr>
            <a:r>
              <a:rPr lang="en" sz="1900">
                <a:solidFill>
                  <a:srgbClr val="000000"/>
                </a:solidFill>
              </a:rPr>
              <a:t>Humans need to break down ingested food into small particles </a:t>
            </a:r>
            <a:r>
              <a:rPr lang="en" sz="1900">
                <a:solidFill>
                  <a:srgbClr val="000000"/>
                </a:solidFill>
              </a:rPr>
              <a:t>to synthesize new particles for specific use for the organisms ingesting the material </a:t>
            </a:r>
            <a:endParaRPr sz="1900">
              <a:solidFill>
                <a:srgbClr val="000000"/>
              </a:solidFill>
            </a:endParaRPr>
          </a:p>
          <a:p>
            <a:pPr indent="-349250" lvl="1" marL="914400" marR="25281" rtl="0" algn="l">
              <a:lnSpc>
                <a:spcPct val="110154"/>
              </a:lnSpc>
              <a:spcBef>
                <a:spcPts val="0"/>
              </a:spcBef>
              <a:spcAft>
                <a:spcPts val="0"/>
              </a:spcAft>
              <a:buClr>
                <a:srgbClr val="000000"/>
              </a:buClr>
              <a:buSzPts val="1900"/>
              <a:buChar char="-"/>
            </a:pPr>
            <a:r>
              <a:rPr lang="en" sz="1900">
                <a:solidFill>
                  <a:srgbClr val="000000"/>
                </a:solidFill>
              </a:rPr>
              <a:t>Amino acids, monosaccharides, nitrogenous bases, sugars, phosphates, glycerol, fatty acids and monoglycerides</a:t>
            </a:r>
            <a:endParaRPr sz="1900">
              <a:solidFill>
                <a:srgbClr val="000000"/>
              </a:solidFill>
            </a:endParaRPr>
          </a:p>
          <a:p>
            <a:pPr indent="0" lvl="0" marL="0" marR="25281" rtl="0" algn="l">
              <a:lnSpc>
                <a:spcPct val="110154"/>
              </a:lnSpc>
              <a:spcBef>
                <a:spcPts val="171"/>
              </a:spcBef>
              <a:spcAft>
                <a:spcPts val="0"/>
              </a:spcAft>
              <a:buNone/>
            </a:pPr>
            <a:r>
              <a:t/>
            </a:r>
            <a:endParaRPr sz="1000">
              <a:solidFill>
                <a:srgbClr val="000000"/>
              </a:solidFill>
            </a:endParaRPr>
          </a:p>
          <a:p>
            <a:pPr indent="0" lvl="0" marL="0" marR="25281" rtl="0" algn="l">
              <a:lnSpc>
                <a:spcPct val="110154"/>
              </a:lnSpc>
              <a:spcBef>
                <a:spcPts val="171"/>
              </a:spcBef>
              <a:spcAft>
                <a:spcPts val="0"/>
              </a:spcAft>
              <a:buNone/>
            </a:pPr>
            <a:r>
              <a:rPr lang="en" sz="1900">
                <a:solidFill>
                  <a:srgbClr val="000000"/>
                </a:solidFill>
              </a:rPr>
              <a:t>What do you think each of these particles make?</a:t>
            </a:r>
            <a:endParaRPr sz="1900">
              <a:solidFill>
                <a:srgbClr val="000000"/>
              </a:solidFill>
            </a:endParaRPr>
          </a:p>
          <a:p>
            <a:pPr indent="0" lvl="0" marL="0" marR="25281" rtl="0" algn="l">
              <a:lnSpc>
                <a:spcPct val="110154"/>
              </a:lnSpc>
              <a:spcBef>
                <a:spcPts val="171"/>
              </a:spcBef>
              <a:spcAft>
                <a:spcPts val="0"/>
              </a:spcAft>
              <a:buNone/>
            </a:pPr>
            <a:r>
              <a:rPr lang="en" sz="1900">
                <a:solidFill>
                  <a:srgbClr val="000000"/>
                </a:solidFill>
              </a:rPr>
              <a:t>E.g. Amino acids make up proteins!</a:t>
            </a:r>
            <a:endParaRPr sz="1900">
              <a:solidFill>
                <a:srgbClr val="000000"/>
              </a:solidFill>
            </a:endParaRPr>
          </a:p>
        </p:txBody>
      </p:sp>
      <p:sp>
        <p:nvSpPr>
          <p:cNvPr id="585" name="Google Shape;585;p1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Stranger Things Food | Rachael Ray Show" id="586" name="Google Shape;586;p19"/>
          <p:cNvPicPr preferRelativeResize="0"/>
          <p:nvPr/>
        </p:nvPicPr>
        <p:blipFill>
          <a:blip r:embed="rId3">
            <a:alphaModFix/>
          </a:blip>
          <a:stretch>
            <a:fillRect/>
          </a:stretch>
        </p:blipFill>
        <p:spPr>
          <a:xfrm>
            <a:off x="5338575" y="1148300"/>
            <a:ext cx="3483700" cy="1960425"/>
          </a:xfrm>
          <a:prstGeom prst="rect">
            <a:avLst/>
          </a:prstGeom>
          <a:noFill/>
          <a:ln>
            <a:noFill/>
          </a:ln>
        </p:spPr>
      </p:pic>
      <p:pic>
        <p:nvPicPr>
          <p:cNvPr descr="U.K. restaurant releases a 'Stranger Things' menu | Flipboard" id="587" name="Google Shape;587;p19"/>
          <p:cNvPicPr preferRelativeResize="0"/>
          <p:nvPr/>
        </p:nvPicPr>
        <p:blipFill>
          <a:blip r:embed="rId4">
            <a:alphaModFix/>
          </a:blip>
          <a:stretch>
            <a:fillRect/>
          </a:stretch>
        </p:blipFill>
        <p:spPr>
          <a:xfrm>
            <a:off x="5267770" y="3174600"/>
            <a:ext cx="3625306" cy="1808875"/>
          </a:xfrm>
          <a:prstGeom prst="rect">
            <a:avLst/>
          </a:prstGeom>
          <a:noFill/>
          <a:ln>
            <a:noFill/>
          </a:ln>
        </p:spPr>
      </p:pic>
      <p:sp>
        <p:nvSpPr>
          <p:cNvPr id="588" name="Google Shape;588;p19"/>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20"/>
          <p:cNvSpPr txBox="1"/>
          <p:nvPr>
            <p:ph idx="1" type="body"/>
          </p:nvPr>
        </p:nvSpPr>
        <p:spPr>
          <a:xfrm>
            <a:off x="747925" y="1222478"/>
            <a:ext cx="3159000" cy="36108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b="1" lang="en"/>
              <a:t>Amino acids</a:t>
            </a:r>
            <a:endParaRPr b="1"/>
          </a:p>
          <a:p>
            <a:pPr indent="-368300" lvl="0" marL="457200" rtl="0" algn="l">
              <a:spcBef>
                <a:spcPts val="0"/>
              </a:spcBef>
              <a:spcAft>
                <a:spcPts val="0"/>
              </a:spcAft>
              <a:buSzPts val="2200"/>
              <a:buChar char="-"/>
            </a:pPr>
            <a:r>
              <a:rPr b="1" lang="en"/>
              <a:t>Fatty acids</a:t>
            </a:r>
            <a:endParaRPr b="1"/>
          </a:p>
          <a:p>
            <a:pPr indent="-368300" lvl="0" marL="457200" rtl="0" algn="l">
              <a:spcBef>
                <a:spcPts val="0"/>
              </a:spcBef>
              <a:spcAft>
                <a:spcPts val="0"/>
              </a:spcAft>
              <a:buSzPts val="2200"/>
              <a:buChar char="-"/>
            </a:pPr>
            <a:r>
              <a:rPr b="1" lang="en"/>
              <a:t>Vitamins</a:t>
            </a:r>
            <a:endParaRPr b="1"/>
          </a:p>
          <a:p>
            <a:pPr indent="-368300" lvl="0" marL="457200" rtl="0" algn="l">
              <a:spcBef>
                <a:spcPts val="0"/>
              </a:spcBef>
              <a:spcAft>
                <a:spcPts val="0"/>
              </a:spcAft>
              <a:buSzPts val="2200"/>
              <a:buChar char="-"/>
            </a:pPr>
            <a:r>
              <a:rPr b="1" lang="en"/>
              <a:t>Minerals</a:t>
            </a:r>
            <a:endParaRPr b="1"/>
          </a:p>
          <a:p>
            <a:pPr indent="-368300" lvl="0" marL="457200" rtl="0" algn="l">
              <a:spcBef>
                <a:spcPts val="0"/>
              </a:spcBef>
              <a:spcAft>
                <a:spcPts val="0"/>
              </a:spcAft>
              <a:buSzPts val="2200"/>
              <a:buChar char="-"/>
            </a:pPr>
            <a:r>
              <a:rPr b="1" lang="en"/>
              <a:t>Carbohydrates</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a:t>Which foods are each of these nutrients found in?</a:t>
            </a:r>
            <a:endParaRPr/>
          </a:p>
          <a:p>
            <a:pPr indent="0" lvl="0" marL="0" rtl="0" algn="l">
              <a:spcBef>
                <a:spcPts val="600"/>
              </a:spcBef>
              <a:spcAft>
                <a:spcPts val="0"/>
              </a:spcAft>
              <a:buNone/>
            </a:pPr>
            <a:r>
              <a:t/>
            </a:r>
            <a:endParaRPr b="1"/>
          </a:p>
        </p:txBody>
      </p:sp>
      <p:sp>
        <p:nvSpPr>
          <p:cNvPr id="594" name="Google Shape;594;p20"/>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Essential Nutrients</a:t>
            </a:r>
            <a:endParaRPr/>
          </a:p>
        </p:txBody>
      </p:sp>
      <p:sp>
        <p:nvSpPr>
          <p:cNvPr id="595" name="Google Shape;595;p20"/>
          <p:cNvSpPr txBox="1"/>
          <p:nvPr>
            <p:ph idx="2" type="body"/>
          </p:nvPr>
        </p:nvSpPr>
        <p:spPr>
          <a:xfrm>
            <a:off x="4097098" y="1222478"/>
            <a:ext cx="3159000" cy="361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endParaRPr/>
          </a:p>
        </p:txBody>
      </p:sp>
      <p:sp>
        <p:nvSpPr>
          <p:cNvPr id="596" name="Google Shape;596;p2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15 Amino Acid Rich Foods for a Healthy You - HealthifyMe" id="597" name="Google Shape;597;p20"/>
          <p:cNvPicPr preferRelativeResize="0"/>
          <p:nvPr/>
        </p:nvPicPr>
        <p:blipFill>
          <a:blip r:embed="rId3">
            <a:alphaModFix/>
          </a:blip>
          <a:stretch>
            <a:fillRect/>
          </a:stretch>
        </p:blipFill>
        <p:spPr>
          <a:xfrm>
            <a:off x="3796400" y="1475075"/>
            <a:ext cx="5164492" cy="3105598"/>
          </a:xfrm>
          <a:prstGeom prst="rect">
            <a:avLst/>
          </a:prstGeom>
          <a:noFill/>
          <a:ln>
            <a:noFill/>
          </a:ln>
        </p:spPr>
      </p:pic>
      <p:sp>
        <p:nvSpPr>
          <p:cNvPr id="598" name="Google Shape;598;p20"/>
          <p:cNvSpPr txBox="1"/>
          <p:nvPr>
            <p:ph idx="12" type="sldNum"/>
          </p:nvPr>
        </p:nvSpPr>
        <p:spPr>
          <a:xfrm>
            <a:off x="62344" y="6908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